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3" r:id="rId3"/>
    <p:sldId id="282" r:id="rId4"/>
    <p:sldId id="261" r:id="rId5"/>
    <p:sldId id="262" r:id="rId6"/>
    <p:sldId id="265" r:id="rId7"/>
    <p:sldId id="263" r:id="rId8"/>
    <p:sldId id="264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5" autoAdjust="0"/>
    <p:restoredTop sz="94627"/>
  </p:normalViewPr>
  <p:slideViewPr>
    <p:cSldViewPr snapToGrid="0">
      <p:cViewPr varScale="1">
        <p:scale>
          <a:sx n="78" d="100"/>
          <a:sy n="78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D70B6-CEA6-4B5B-9038-83BEAEFEE286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24FD4-B367-4B72-9886-9F1CD8A16A3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489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883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862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756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74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07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146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377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382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08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33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160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939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56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119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401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835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06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C7E0F0-86BC-4992-BCF9-379F7EC95F0A}" type="datetimeFigureOut">
              <a:rPr lang="de-AT" smtClean="0"/>
              <a:t>21.05.2024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19C4033-5D8D-4BE1-92F8-93E68EF8232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8232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3BAFD6F-7ADB-A6EC-6367-8086A3AA5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en-US" sz="3800" kern="100" dirty="0">
                <a:solidFill>
                  <a:srgbClr val="FFFF00"/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ECMM/MSGERC</a:t>
            </a:r>
            <a:br>
              <a:rPr lang="en-US" sz="3800" kern="100" dirty="0">
                <a:effectLst/>
                <a:highlight>
                  <a:srgbClr val="FFFF00"/>
                </a:highlight>
                <a:latin typeface="Abadi" panose="020B0604020104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38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Clinical Trial Response Criteria Candida Workgroup </a:t>
            </a:r>
            <a:r>
              <a:rPr lang="en-US" sz="3800" kern="100" dirty="0">
                <a:latin typeface="Abadi" panose="020B06040201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en-US" sz="38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eeting</a:t>
            </a:r>
            <a:endParaRPr lang="de-AT" sz="3800" kern="100" dirty="0">
              <a:effectLst/>
              <a:latin typeface="Abadi" panose="020B0604020104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588E395C-E2F1-81E3-7690-2EE5C99AC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de-AT" sz="2000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April 29th-30th, 2024</a:t>
            </a:r>
          </a:p>
          <a:p>
            <a:pPr algn="l"/>
            <a:r>
              <a:rPr lang="de-AT" sz="2000" dirty="0">
                <a:solidFill>
                  <a:schemeClr val="tx1"/>
                </a:solidFill>
                <a:latin typeface="Abadi" panose="020B0604020104020204" pitchFamily="34" charset="0"/>
              </a:rPr>
              <a:t>Barcelona, Spain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506F62-69A8-F99D-8904-B611E8C2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748" y="625683"/>
            <a:ext cx="2681477" cy="2743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0A3A40-A1BB-427A-D3C2-1F163A52E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71" y="4091978"/>
            <a:ext cx="4708833" cy="16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6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EFD5-8B1E-3B6A-BBD1-E8202F2F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4298"/>
            <a:ext cx="9905998" cy="11235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DBCF-B78E-20EE-B4A7-5978B8F9A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8" y="1499192"/>
            <a:ext cx="10958439" cy="465351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Chairs: </a:t>
            </a:r>
            <a:r>
              <a:rPr lang="en-US" sz="2800" dirty="0"/>
              <a:t>Joe Vazquez (MSGERC) &amp; </a:t>
            </a:r>
            <a:r>
              <a:rPr lang="en-US" sz="2800" dirty="0" err="1"/>
              <a:t>Sevtap</a:t>
            </a:r>
            <a:r>
              <a:rPr lang="en-US" sz="2800" dirty="0"/>
              <a:t> </a:t>
            </a:r>
            <a:r>
              <a:rPr lang="en-US" sz="2800" dirty="0" err="1"/>
              <a:t>Arikan</a:t>
            </a:r>
            <a:r>
              <a:rPr lang="en-US" sz="2800" dirty="0"/>
              <a:t> (ECMM)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MSGERC</a:t>
            </a:r>
          </a:p>
          <a:p>
            <a:pPr lvl="1"/>
            <a:r>
              <a:rPr lang="en-US" sz="2800" dirty="0"/>
              <a:t>Sharon Chen, S. </a:t>
            </a:r>
            <a:r>
              <a:rPr lang="en-US" sz="2800" dirty="0" err="1"/>
              <a:t>Shohan</a:t>
            </a:r>
            <a:r>
              <a:rPr lang="en-US" sz="2800" dirty="0"/>
              <a:t>, Julie Steinbrink</a:t>
            </a:r>
          </a:p>
          <a:p>
            <a:r>
              <a:rPr lang="en-US" sz="2800" dirty="0">
                <a:solidFill>
                  <a:srgbClr val="FFFF00"/>
                </a:solidFill>
              </a:rPr>
              <a:t>ECMM</a:t>
            </a:r>
          </a:p>
          <a:p>
            <a:pPr lvl="1"/>
            <a:r>
              <a:rPr lang="en-US" sz="2800" dirty="0"/>
              <a:t>Patricia Munoz,, Jurgen </a:t>
            </a:r>
            <a:r>
              <a:rPr lang="en-US" sz="2800" dirty="0" err="1"/>
              <a:t>Prattes</a:t>
            </a: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Geographic</a:t>
            </a:r>
          </a:p>
          <a:p>
            <a:pPr lvl="1"/>
            <a:r>
              <a:rPr lang="en-US" sz="2800" dirty="0"/>
              <a:t>Indira </a:t>
            </a:r>
            <a:r>
              <a:rPr lang="en-US" sz="2800" dirty="0" err="1"/>
              <a:t>Berrio</a:t>
            </a:r>
            <a:r>
              <a:rPr lang="en-US" sz="2800" dirty="0"/>
              <a:t> Medina</a:t>
            </a:r>
          </a:p>
          <a:p>
            <a:pPr lvl="1"/>
            <a:r>
              <a:rPr lang="en-US" sz="2800" dirty="0"/>
              <a:t>Anuradha Chowdhary</a:t>
            </a:r>
          </a:p>
        </p:txBody>
      </p:sp>
    </p:spTree>
    <p:extLst>
      <p:ext uri="{BB962C8B-B14F-4D97-AF65-F5344CB8AC3E}">
        <p14:creationId xmlns:p14="http://schemas.microsoft.com/office/powerpoint/2010/main" val="30171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7882-CD2E-8BF7-ED23-0731170D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0" y="265471"/>
            <a:ext cx="9905998" cy="117003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B3296-FD99-8749-AFA8-9C73B6F2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182762"/>
            <a:ext cx="9905998" cy="515210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Criteria for assessment</a:t>
            </a:r>
          </a:p>
          <a:p>
            <a:r>
              <a:rPr lang="en-US" sz="2800" dirty="0"/>
              <a:t>Timing of evaluations</a:t>
            </a:r>
          </a:p>
          <a:p>
            <a:r>
              <a:rPr lang="en-US" sz="2800" dirty="0"/>
              <a:t>Outcomes</a:t>
            </a:r>
          </a:p>
          <a:p>
            <a:pPr lvl="1"/>
            <a:r>
              <a:rPr lang="en-US" sz="2800" dirty="0"/>
              <a:t>Clinical outcomes</a:t>
            </a:r>
          </a:p>
          <a:p>
            <a:pPr lvl="1"/>
            <a:r>
              <a:rPr lang="en-US" sz="2800" dirty="0"/>
              <a:t>Mycological outcomes</a:t>
            </a:r>
          </a:p>
          <a:p>
            <a:pPr lvl="1"/>
            <a:r>
              <a:rPr lang="en-US" sz="2800" dirty="0"/>
              <a:t>Radiologic outcomes</a:t>
            </a:r>
          </a:p>
          <a:p>
            <a:pPr lvl="1"/>
            <a:endParaRPr lang="en-US" sz="2800" dirty="0"/>
          </a:p>
          <a:p>
            <a:r>
              <a:rPr lang="en-US" sz="3000" dirty="0"/>
              <a:t>Miscellaneous </a:t>
            </a:r>
          </a:p>
          <a:p>
            <a:pPr lvl="1"/>
            <a:r>
              <a:rPr lang="en-US" sz="2800" dirty="0"/>
              <a:t>Ophthalmologic Evaluation</a:t>
            </a:r>
          </a:p>
          <a:p>
            <a:pPr lvl="1"/>
            <a:r>
              <a:rPr lang="en-US" sz="2800" dirty="0"/>
              <a:t>All cause mortality</a:t>
            </a:r>
          </a:p>
          <a:p>
            <a:pPr lvl="1"/>
            <a:r>
              <a:rPr lang="en-US" sz="2800" dirty="0"/>
              <a:t>Attributable Mortality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146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3B3C-DF87-1D9B-C5C8-C688D0A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0"/>
            <a:ext cx="9905998" cy="11049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Assessment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E8E-8BF5-1989-C2AC-07AE2218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163782"/>
            <a:ext cx="11670889" cy="487125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Vital signs/Clinical manifestations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the vital signs/symptoms that triggered the initial culturing/concern for candidemia if these were abnormal: ie, fever (38.3-38.5C), hypothermia, hypotension, tachycardia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Labs: leukocytosis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Microbiology – blood cultures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assays: T2, PCR, BDG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Helpful as adjuncts or as non-candidemic deep-seated candidiasis cases, but cannot be reliably used used on their own based on need for more data, not available at all centers, not approved at all centers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 control: mandatory (ie, catheter removal, abscess drainage)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Radiological: only useful in deep-seated candidiasis cases</a:t>
            </a:r>
            <a:endParaRPr lang="en-US" sz="28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a similar imaging modality for response you used for initial diagnosis: ie, </a:t>
            </a:r>
            <a:r>
              <a:rPr lang="en-US" sz="2600" kern="100" dirty="0" err="1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mri</a:t>
            </a:r>
            <a:r>
              <a:rPr lang="en-US" sz="26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kern="100" dirty="0" err="1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6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3B3C-DF87-1D9B-C5C8-C688D0A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0"/>
            <a:ext cx="9905998" cy="11049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Timing of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E8E-8BF5-1989-C2AC-07AE2218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284" y="1494503"/>
            <a:ext cx="10922432" cy="503411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Day 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Day 3-5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72 hours, evaluate </a:t>
            </a:r>
            <a:r>
              <a:rPr lang="en-US" sz="2000" kern="100" dirty="0" err="1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wbc</a:t>
            </a: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blood cultures, and clinical symptoms that triggered testing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 control by 72 hrs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Day 7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evaluate </a:t>
            </a:r>
            <a:r>
              <a:rPr lang="en-US" sz="2000" kern="100" dirty="0" err="1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wbc</a:t>
            </a: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blood cultures, clinical symptoms that triggered testing; source control?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Day 14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ema global response date:  14d from first negative blood culture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 of Study Drug (EOSD)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studies ~ 18 days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Day 30 (28)</a:t>
            </a:r>
            <a:r>
              <a:rPr lang="en-US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 err="1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fda</a:t>
            </a: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all-cause mortality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Day 60 (56)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deep-seated candidiasis; phone visit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2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3B3C-DF87-1D9B-C5C8-C688D0A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0"/>
            <a:ext cx="9905998" cy="11049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Ophthalmologic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E8E-8BF5-1989-C2AC-07AE2218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63783"/>
            <a:ext cx="10922432" cy="462741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Timing of Ophthalmologic evaluations: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 away if symptomatic;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D7 if asymptomatic.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D7 exam negative, no need for follow-up eye exam, unless symptomatic.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443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3B3C-DF87-1D9B-C5C8-C688D0A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2400"/>
            <a:ext cx="9905998" cy="11049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E8E-8BF5-1989-C2AC-07AE2218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63783"/>
            <a:ext cx="10922432" cy="4627418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Global response Day 14 (EMA) vs All cause Mortality at day 30 (FDA) or both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Success –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and mycologic response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– survival and resolution, culture clearance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Partial – survival and improvement (but still symptoms), culture clearance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Failure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Stable (failure) – 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survival, no clearance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Progression/death </a:t>
            </a: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worsening, mycologic persistence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Response –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D3, 7, 14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Microbiologic response –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D3, 7, 14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Radiological response – </a:t>
            </a:r>
            <a:r>
              <a:rPr lang="en-US" sz="2400" kern="10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deep-seated candidiasis only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Global response –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D14 EMA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All-cause mortality and global response –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D30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77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78D6-12B6-539D-17FE-40BFA482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391390"/>
            <a:ext cx="9905998" cy="11360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B1BD3-F347-A1FE-85CE-863B4948D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00201"/>
            <a:ext cx="9905998" cy="419100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Cause of death (due to </a:t>
            </a:r>
            <a:r>
              <a:rPr lang="en-US" sz="3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Candida</a:t>
            </a: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vs underlying disease)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how to define attributable mortality? 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absence of clinical and mycologic improvement</a:t>
            </a:r>
            <a:r>
              <a:rPr lang="en-US" sz="2400" dirty="0">
                <a:solidFill>
                  <a:srgbClr val="FFFF00"/>
                </a:solidFill>
                <a:effectLst/>
              </a:rPr>
              <a:t> </a:t>
            </a:r>
          </a:p>
          <a:p>
            <a:pPr marL="457200" lvl="1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we want a time duration for this? (ie, within 7 days from initial culture)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preferred vs FDA/EMA ??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509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F956-9546-52A1-054A-615712775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277D3-AC44-5EE0-E946-DBC73C7740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front of a large table&#10;&#10;Description automatically generated">
            <a:extLst>
              <a:ext uri="{FF2B5EF4-FFF2-40B4-BE49-F238E27FC236}">
                <a16:creationId xmlns:a16="http://schemas.microsoft.com/office/drawing/2014/main" id="{B3FE95B3-C15B-3C5B-BAB7-A3F1C94F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A0E4472D57B4BAC778D171889AB01" ma:contentTypeVersion="18" ma:contentTypeDescription="Create a new document." ma:contentTypeScope="" ma:versionID="fed73a92e98493ddfd32e546e721ce47">
  <xsd:schema xmlns:xsd="http://www.w3.org/2001/XMLSchema" xmlns:xs="http://www.w3.org/2001/XMLSchema" xmlns:p="http://schemas.microsoft.com/office/2006/metadata/properties" xmlns:ns2="e2f6fb73-1b23-4b6a-bffc-47839f31ee74" xmlns:ns3="5791d5cc-fff0-4d52-85c5-843e3f941e97" targetNamespace="http://schemas.microsoft.com/office/2006/metadata/properties" ma:root="true" ma:fieldsID="b233ea021936204f3c294201532a5181" ns2:_="" ns3:_="">
    <xsd:import namespace="e2f6fb73-1b23-4b6a-bffc-47839f31ee74"/>
    <xsd:import namespace="5791d5cc-fff0-4d52-85c5-843e3f941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6fb73-1b23-4b6a-bffc-47839f31e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d314b1-1c69-4210-8ab4-1e7bb76d73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1d5cc-fff0-4d52-85c5-843e3f941e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e2f6a0-f4fb-4ea6-a9f3-65e3142f3524}" ma:internalName="TaxCatchAll" ma:showField="CatchAllData" ma:web="5791d5cc-fff0-4d52-85c5-843e3f941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0BBD1-5D64-4DFA-9999-EFFE0CED5E7C}"/>
</file>

<file path=customXml/itemProps2.xml><?xml version="1.0" encoding="utf-8"?>
<ds:datastoreItem xmlns:ds="http://schemas.openxmlformats.org/officeDocument/2006/customXml" ds:itemID="{F0FF7B48-BE8B-45F7-85E3-F9C15436C33F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245</TotalTime>
  <Words>477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Abadi</vt:lpstr>
      <vt:lpstr>Aptos</vt:lpstr>
      <vt:lpstr>Arial</vt:lpstr>
      <vt:lpstr>Century Gothic</vt:lpstr>
      <vt:lpstr>Symbol</vt:lpstr>
      <vt:lpstr>Netz</vt:lpstr>
      <vt:lpstr>ECMM/MSGERC Clinical Trial Response Criteria Candida Workgroup Meeting</vt:lpstr>
      <vt:lpstr>Attendees</vt:lpstr>
      <vt:lpstr>Objectives</vt:lpstr>
      <vt:lpstr>Assessment Criteria</vt:lpstr>
      <vt:lpstr>Timing of Evaluations</vt:lpstr>
      <vt:lpstr>Ophthalmologic Evaluations</vt:lpstr>
      <vt:lpstr>Outcomes</vt:lpstr>
      <vt:lpstr>Miscellaneous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ECMM/MSGERC Mycology Clinical Trial Response Criteria Candida Workgroup Meeting</dc:title>
  <dc:creator>Sarah Sedik</dc:creator>
  <cp:lastModifiedBy>Vazquez, Jose</cp:lastModifiedBy>
  <cp:revision>61</cp:revision>
  <dcterms:created xsi:type="dcterms:W3CDTF">2024-04-25T09:12:17Z</dcterms:created>
  <dcterms:modified xsi:type="dcterms:W3CDTF">2024-05-21T18:13:40Z</dcterms:modified>
</cp:coreProperties>
</file>