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8" r:id="rId4"/>
    <p:sldId id="276" r:id="rId5"/>
    <p:sldId id="275" r:id="rId6"/>
    <p:sldId id="274" r:id="rId7"/>
    <p:sldId id="273" r:id="rId8"/>
    <p:sldId id="272"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66" d="100"/>
          <a:sy n="66" d="100"/>
        </p:scale>
        <p:origin x="26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4D145-E868-A22D-CF85-756FD9ED9E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2E9EDC-617B-644A-96AC-87D50F879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9C2A2A-F13E-C302-0251-DFCF09A39314}"/>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5" name="Footer Placeholder 4">
            <a:extLst>
              <a:ext uri="{FF2B5EF4-FFF2-40B4-BE49-F238E27FC236}">
                <a16:creationId xmlns:a16="http://schemas.microsoft.com/office/drawing/2014/main" id="{3DCFCC95-B884-EFA3-9177-F93764D16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A5430-613B-BF22-EF06-54FC4ECB6C09}"/>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48667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75056-1942-8509-D629-129D0CE35A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10CBDC-C21C-1B21-552C-EF0DEFDEECE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1C886-D71B-F6C4-EF62-CAF98A8A4F68}"/>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5" name="Footer Placeholder 4">
            <a:extLst>
              <a:ext uri="{FF2B5EF4-FFF2-40B4-BE49-F238E27FC236}">
                <a16:creationId xmlns:a16="http://schemas.microsoft.com/office/drawing/2014/main" id="{4BDB2D08-E1F7-2CD2-964D-6EA7948046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BD2DA-A6D0-BD0B-BF0B-CCC255DD8035}"/>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352796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ABE3CD-D70E-B20F-C0CE-2142EFFD3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F31501-ECB4-B9FB-4984-A7B6473AAE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91BFF1-D6AE-5696-F55A-C6C1F6909E1A}"/>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5" name="Footer Placeholder 4">
            <a:extLst>
              <a:ext uri="{FF2B5EF4-FFF2-40B4-BE49-F238E27FC236}">
                <a16:creationId xmlns:a16="http://schemas.microsoft.com/office/drawing/2014/main" id="{7FBFF7BA-E04D-CD6B-C9ED-83393BB72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97E047-EC0F-0FDB-2DC7-C95BA1587A54}"/>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365676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1DC1A-9AC7-4BCB-9089-C39457412C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ADE07B-9CC3-6F1A-77DC-A9F388F77A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666CCD-3B9F-BA77-31C3-DE3A5DE3F0D3}"/>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5" name="Footer Placeholder 4">
            <a:extLst>
              <a:ext uri="{FF2B5EF4-FFF2-40B4-BE49-F238E27FC236}">
                <a16:creationId xmlns:a16="http://schemas.microsoft.com/office/drawing/2014/main" id="{5205E5E7-27B4-7AA6-415B-25425B743D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FA98A-DFF1-2EEF-0119-697BC6DC8D51}"/>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69726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5418C-3573-1B54-E07E-09A6F94962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C7B6E7-41D2-97F1-FA54-23D0E9C00D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91D6AC-0AC7-5CD2-ACB2-34F046B6EDA7}"/>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5" name="Footer Placeholder 4">
            <a:extLst>
              <a:ext uri="{FF2B5EF4-FFF2-40B4-BE49-F238E27FC236}">
                <a16:creationId xmlns:a16="http://schemas.microsoft.com/office/drawing/2014/main" id="{59EC4268-B7E8-AB19-8022-28E922314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A200CF-620C-9C49-9A9E-5F19D7C92945}"/>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3272351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4D673-B65C-37CE-9B7F-21AF8C968F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4AB6CF-6AA4-68CA-556E-D1DE4393C6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564C95-7B7F-2F26-9DF6-1C38E8008B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569303-C0C1-BA97-3B92-A0EB3BA55257}"/>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6" name="Footer Placeholder 5">
            <a:extLst>
              <a:ext uri="{FF2B5EF4-FFF2-40B4-BE49-F238E27FC236}">
                <a16:creationId xmlns:a16="http://schemas.microsoft.com/office/drawing/2014/main" id="{04817458-E8C1-7E0C-B8A2-ED5BEAB94D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D5F3A8-17EA-BFF3-C6E8-D8C8AF34B0C0}"/>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59402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1C373-6A0B-72F7-AC41-D38705E2B2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8D1BF2-1955-1657-FBB9-B4D85D620E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744C67-325B-6503-4F3C-6048E8D049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BE8AF1-21E7-2D38-A3F1-BAC16C5857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0616A-36C1-ED63-A183-6FFFD414AE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3D95BA-AD1C-3D28-4F8F-4E1EAB126577}"/>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8" name="Footer Placeholder 7">
            <a:extLst>
              <a:ext uri="{FF2B5EF4-FFF2-40B4-BE49-F238E27FC236}">
                <a16:creationId xmlns:a16="http://schemas.microsoft.com/office/drawing/2014/main" id="{CFC4E1C5-BC6B-3720-10AA-5676209B1D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182A38-4280-CD43-2FE5-292ECA628559}"/>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220920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2908-1DAF-476F-5976-FF94D5BB65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1686A1-12BB-3125-AB2C-1E7AE3DD4FE6}"/>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4" name="Footer Placeholder 3">
            <a:extLst>
              <a:ext uri="{FF2B5EF4-FFF2-40B4-BE49-F238E27FC236}">
                <a16:creationId xmlns:a16="http://schemas.microsoft.com/office/drawing/2014/main" id="{DA2C47CC-D142-02C9-63A8-6FE90C9FA6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C651B7-BE59-46D2-250D-700CB5246CB6}"/>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1130114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3EDC22-8206-3C59-3B8E-AC87E97AAE59}"/>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3" name="Footer Placeholder 2">
            <a:extLst>
              <a:ext uri="{FF2B5EF4-FFF2-40B4-BE49-F238E27FC236}">
                <a16:creationId xmlns:a16="http://schemas.microsoft.com/office/drawing/2014/main" id="{2D73109B-B2AD-8BB3-CBAB-82A49E396E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A8DB55-7C32-9E4A-021E-B7141089D126}"/>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9894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1D51E-995E-2CA4-D771-C7BC4C4E4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32B07F-9B44-BEC0-44D3-15DFB18B7C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561A27-48A1-ED5E-4908-70F8F1F26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1F100F-B56D-165E-6047-FB2428C6D654}"/>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6" name="Footer Placeholder 5">
            <a:extLst>
              <a:ext uri="{FF2B5EF4-FFF2-40B4-BE49-F238E27FC236}">
                <a16:creationId xmlns:a16="http://schemas.microsoft.com/office/drawing/2014/main" id="{77A06111-2881-4844-5534-8C3A149EC9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FEA321-5519-4CA0-93A6-B9513BDA3BB9}"/>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219530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53BA3-7AA7-B8FB-32AC-E5A62BE3C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CA0A02-C3D9-256F-D7B0-6EA564ACC6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8DA958-CA7C-EB47-FA5B-5D9DD4FAA6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D5CA1D-35C6-6899-95BA-28D22217D007}"/>
              </a:ext>
            </a:extLst>
          </p:cNvPr>
          <p:cNvSpPr>
            <a:spLocks noGrp="1"/>
          </p:cNvSpPr>
          <p:nvPr>
            <p:ph type="dt" sz="half" idx="10"/>
          </p:nvPr>
        </p:nvSpPr>
        <p:spPr/>
        <p:txBody>
          <a:bodyPr/>
          <a:lstStyle/>
          <a:p>
            <a:fld id="{32ECDFEC-5A16-43D9-A922-B1F8B3CE083D}" type="datetimeFigureOut">
              <a:rPr lang="en-US" smtClean="0"/>
              <a:t>5/23/2024</a:t>
            </a:fld>
            <a:endParaRPr lang="en-US"/>
          </a:p>
        </p:txBody>
      </p:sp>
      <p:sp>
        <p:nvSpPr>
          <p:cNvPr id="6" name="Footer Placeholder 5">
            <a:extLst>
              <a:ext uri="{FF2B5EF4-FFF2-40B4-BE49-F238E27FC236}">
                <a16:creationId xmlns:a16="http://schemas.microsoft.com/office/drawing/2014/main" id="{8D36AEAC-D0BF-030B-8C26-20B8A2D5D5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ED370C-6DCB-2ECA-39C8-BB0B035911BB}"/>
              </a:ext>
            </a:extLst>
          </p:cNvPr>
          <p:cNvSpPr>
            <a:spLocks noGrp="1"/>
          </p:cNvSpPr>
          <p:nvPr>
            <p:ph type="sldNum" sz="quarter" idx="12"/>
          </p:nvPr>
        </p:nvSpPr>
        <p:spPr/>
        <p:txBody>
          <a:bodyPr/>
          <a:lstStyle/>
          <a:p>
            <a:fld id="{3C58B380-181F-4CEF-A6FA-572F56425D93}" type="slidenum">
              <a:rPr lang="en-US" smtClean="0"/>
              <a:t>‹Nr.›</a:t>
            </a:fld>
            <a:endParaRPr lang="en-US"/>
          </a:p>
        </p:txBody>
      </p:sp>
    </p:spTree>
    <p:extLst>
      <p:ext uri="{BB962C8B-B14F-4D97-AF65-F5344CB8AC3E}">
        <p14:creationId xmlns:p14="http://schemas.microsoft.com/office/powerpoint/2010/main" val="68703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0649A8-7619-0F6D-DE84-40F3C0A902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0092A8-A5BB-F749-6256-1E1FE3BE01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81AC5A-C737-1BB2-2365-E2D51F1214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CDFEC-5A16-43D9-A922-B1F8B3CE083D}" type="datetimeFigureOut">
              <a:rPr lang="en-US" smtClean="0"/>
              <a:t>5/23/2024</a:t>
            </a:fld>
            <a:endParaRPr lang="en-US"/>
          </a:p>
        </p:txBody>
      </p:sp>
      <p:sp>
        <p:nvSpPr>
          <p:cNvPr id="5" name="Footer Placeholder 4">
            <a:extLst>
              <a:ext uri="{FF2B5EF4-FFF2-40B4-BE49-F238E27FC236}">
                <a16:creationId xmlns:a16="http://schemas.microsoft.com/office/drawing/2014/main" id="{CE71BF5B-B01C-9ED9-654D-5DDEC4CF81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FF767C-A8ED-3408-89BE-9EBC2C6082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8B380-181F-4CEF-A6FA-572F56425D93}" type="slidenum">
              <a:rPr lang="en-US" smtClean="0"/>
              <a:t>‹Nr.›</a:t>
            </a:fld>
            <a:endParaRPr lang="en-US"/>
          </a:p>
        </p:txBody>
      </p:sp>
    </p:spTree>
    <p:extLst>
      <p:ext uri="{BB962C8B-B14F-4D97-AF65-F5344CB8AC3E}">
        <p14:creationId xmlns:p14="http://schemas.microsoft.com/office/powerpoint/2010/main" val="2623228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ADB2E-E17C-8388-D6FE-025A6538D7ED}"/>
              </a:ext>
            </a:extLst>
          </p:cNvPr>
          <p:cNvSpPr>
            <a:spLocks noGrp="1"/>
          </p:cNvSpPr>
          <p:nvPr>
            <p:ph type="ctrTitle"/>
          </p:nvPr>
        </p:nvSpPr>
        <p:spPr/>
        <p:txBody>
          <a:bodyPr/>
          <a:lstStyle/>
          <a:p>
            <a:r>
              <a:rPr lang="en-US" dirty="0"/>
              <a:t>Aspergillus/Rare Molds</a:t>
            </a:r>
          </a:p>
        </p:txBody>
      </p:sp>
      <p:sp>
        <p:nvSpPr>
          <p:cNvPr id="3" name="Subtitle 2">
            <a:extLst>
              <a:ext uri="{FF2B5EF4-FFF2-40B4-BE49-F238E27FC236}">
                <a16:creationId xmlns:a16="http://schemas.microsoft.com/office/drawing/2014/main" id="{A580508F-36AA-2DF3-348F-D990F20102D8}"/>
              </a:ext>
            </a:extLst>
          </p:cNvPr>
          <p:cNvSpPr>
            <a:spLocks noGrp="1"/>
          </p:cNvSpPr>
          <p:nvPr>
            <p:ph type="subTitle" idx="1"/>
          </p:nvPr>
        </p:nvSpPr>
        <p:spPr>
          <a:xfrm>
            <a:off x="1524000" y="3602037"/>
            <a:ext cx="9144000" cy="2511891"/>
          </a:xfrm>
        </p:spPr>
        <p:txBody>
          <a:bodyPr>
            <a:normAutofit/>
          </a:bodyPr>
          <a:lstStyle/>
          <a:p>
            <a:r>
              <a:rPr lang="en-US" dirty="0"/>
              <a:t>Revised 5/2024 (in final stages)</a:t>
            </a:r>
          </a:p>
          <a:p>
            <a:endParaRPr lang="en-US" dirty="0"/>
          </a:p>
          <a:p>
            <a:r>
              <a:rPr lang="en-US" sz="3400" dirty="0"/>
              <a:t>Working group chairs: Martin Hoenigl, Monica  A. Slavin </a:t>
            </a:r>
          </a:p>
          <a:p>
            <a:endParaRPr lang="en-US" sz="3400" dirty="0"/>
          </a:p>
        </p:txBody>
      </p:sp>
    </p:spTree>
    <p:extLst>
      <p:ext uri="{BB962C8B-B14F-4D97-AF65-F5344CB8AC3E}">
        <p14:creationId xmlns:p14="http://schemas.microsoft.com/office/powerpoint/2010/main" val="672508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B86290-9C38-2E23-79D8-948CCA617CE3}"/>
              </a:ext>
            </a:extLst>
          </p:cNvPr>
          <p:cNvSpPr>
            <a:spLocks noGrp="1"/>
          </p:cNvSpPr>
          <p:nvPr>
            <p:ph type="title"/>
          </p:nvPr>
        </p:nvSpPr>
        <p:spPr/>
        <p:txBody>
          <a:bodyPr/>
          <a:lstStyle/>
          <a:p>
            <a:r>
              <a:rPr lang="en-US" dirty="0"/>
              <a:t>Aspergillus/</a:t>
            </a:r>
            <a:r>
              <a:rPr lang="en-US" dirty="0" err="1"/>
              <a:t>Moulds</a:t>
            </a:r>
            <a:r>
              <a:rPr lang="en-US" dirty="0"/>
              <a:t> Working Group</a:t>
            </a:r>
          </a:p>
        </p:txBody>
      </p:sp>
      <p:pic>
        <p:nvPicPr>
          <p:cNvPr id="8" name="Content Placeholder 7" descr="A group of people sitting around a table with laptops&#10;&#10;Description automatically generated">
            <a:extLst>
              <a:ext uri="{FF2B5EF4-FFF2-40B4-BE49-F238E27FC236}">
                <a16:creationId xmlns:a16="http://schemas.microsoft.com/office/drawing/2014/main" id="{6D048D3A-B8C8-0CB5-CFE9-C968C461BEA2}"/>
              </a:ext>
            </a:extLst>
          </p:cNvPr>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838200" y="2058194"/>
            <a:ext cx="5181600" cy="3886200"/>
          </a:xfrm>
        </p:spPr>
      </p:pic>
      <p:graphicFrame>
        <p:nvGraphicFramePr>
          <p:cNvPr id="9" name="Table 9">
            <a:extLst>
              <a:ext uri="{FF2B5EF4-FFF2-40B4-BE49-F238E27FC236}">
                <a16:creationId xmlns:a16="http://schemas.microsoft.com/office/drawing/2014/main" id="{B70A4B74-1207-3AB4-728D-2879D763C9F1}"/>
              </a:ext>
            </a:extLst>
          </p:cNvPr>
          <p:cNvGraphicFramePr>
            <a:graphicFrameLocks noGrp="1"/>
          </p:cNvGraphicFramePr>
          <p:nvPr>
            <p:ph sz="half" idx="2"/>
          </p:nvPr>
        </p:nvGraphicFramePr>
        <p:xfrm>
          <a:off x="6219173" y="1825625"/>
          <a:ext cx="5134627" cy="4597400"/>
        </p:xfrm>
        <a:graphic>
          <a:graphicData uri="http://schemas.openxmlformats.org/drawingml/2006/table">
            <a:tbl>
              <a:tblPr firstRow="1" bandRow="1">
                <a:tableStyleId>{5C22544A-7EE6-4342-B048-85BDC9FD1C3A}</a:tableStyleId>
              </a:tblPr>
              <a:tblGrid>
                <a:gridCol w="2543827">
                  <a:extLst>
                    <a:ext uri="{9D8B030D-6E8A-4147-A177-3AD203B41FA5}">
                      <a16:colId xmlns:a16="http://schemas.microsoft.com/office/drawing/2014/main" val="357616315"/>
                    </a:ext>
                  </a:extLst>
                </a:gridCol>
                <a:gridCol w="2590800">
                  <a:extLst>
                    <a:ext uri="{9D8B030D-6E8A-4147-A177-3AD203B41FA5}">
                      <a16:colId xmlns:a16="http://schemas.microsoft.com/office/drawing/2014/main" val="2847427951"/>
                    </a:ext>
                  </a:extLst>
                </a:gridCol>
              </a:tblGrid>
              <a:tr h="370840">
                <a:tc>
                  <a:txBody>
                    <a:bodyPr/>
                    <a:lstStyle/>
                    <a:p>
                      <a:r>
                        <a:rPr lang="en-US" dirty="0"/>
                        <a:t>ECMM</a:t>
                      </a:r>
                    </a:p>
                  </a:txBody>
                  <a:tcPr/>
                </a:tc>
                <a:tc>
                  <a:txBody>
                    <a:bodyPr/>
                    <a:lstStyle/>
                    <a:p>
                      <a:r>
                        <a:rPr lang="en-US" dirty="0"/>
                        <a:t>MSGERC</a:t>
                      </a:r>
                    </a:p>
                  </a:txBody>
                  <a:tcPr/>
                </a:tc>
                <a:extLst>
                  <a:ext uri="{0D108BD9-81ED-4DB2-BD59-A6C34878D82A}">
                    <a16:rowId xmlns:a16="http://schemas.microsoft.com/office/drawing/2014/main" val="15936262"/>
                  </a:ext>
                </a:extLst>
              </a:tr>
              <a:tr h="370840">
                <a:tc>
                  <a:txBody>
                    <a:bodyPr/>
                    <a:lstStyle/>
                    <a:p>
                      <a:r>
                        <a:rPr lang="en-US" dirty="0"/>
                        <a:t>Martin Hoenigl, </a:t>
                      </a:r>
                      <a:r>
                        <a:rPr lang="en-US" dirty="0" err="1"/>
                        <a:t>CoChair</a:t>
                      </a:r>
                      <a:endParaRPr lang="en-US" dirty="0"/>
                    </a:p>
                  </a:txBody>
                  <a:tcPr/>
                </a:tc>
                <a:tc>
                  <a:txBody>
                    <a:bodyPr/>
                    <a:lstStyle/>
                    <a:p>
                      <a:r>
                        <a:rPr lang="en-US" dirty="0"/>
                        <a:t>Monica Slavin, </a:t>
                      </a:r>
                      <a:r>
                        <a:rPr lang="en-US" dirty="0" err="1"/>
                        <a:t>CoChair</a:t>
                      </a:r>
                      <a:endParaRPr lang="en-US" dirty="0"/>
                    </a:p>
                  </a:txBody>
                  <a:tcPr/>
                </a:tc>
                <a:extLst>
                  <a:ext uri="{0D108BD9-81ED-4DB2-BD59-A6C34878D82A}">
                    <a16:rowId xmlns:a16="http://schemas.microsoft.com/office/drawing/2014/main" val="2056152046"/>
                  </a:ext>
                </a:extLst>
              </a:tr>
              <a:tr h="370840">
                <a:tc>
                  <a:txBody>
                    <a:bodyPr/>
                    <a:lstStyle/>
                    <a:p>
                      <a:r>
                        <a:rPr lang="en-US" dirty="0"/>
                        <a:t>Oliver Cornely</a:t>
                      </a:r>
                    </a:p>
                  </a:txBody>
                  <a:tcPr/>
                </a:tc>
                <a:tc>
                  <a:txBody>
                    <a:bodyPr/>
                    <a:lstStyle/>
                    <a:p>
                      <a:r>
                        <a:rPr lang="en-US" dirty="0"/>
                        <a:t>GR Thompson</a:t>
                      </a:r>
                    </a:p>
                  </a:txBody>
                  <a:tcPr/>
                </a:tc>
                <a:extLst>
                  <a:ext uri="{0D108BD9-81ED-4DB2-BD59-A6C34878D82A}">
                    <a16:rowId xmlns:a16="http://schemas.microsoft.com/office/drawing/2014/main" val="1478524790"/>
                  </a:ext>
                </a:extLst>
              </a:tr>
              <a:tr h="370840">
                <a:tc>
                  <a:txBody>
                    <a:bodyPr/>
                    <a:lstStyle/>
                    <a:p>
                      <a:r>
                        <a:rPr lang="en-US" dirty="0"/>
                        <a:t>Johan Maertens</a:t>
                      </a:r>
                    </a:p>
                  </a:txBody>
                  <a:tcPr/>
                </a:tc>
                <a:tc>
                  <a:txBody>
                    <a:bodyPr/>
                    <a:lstStyle/>
                    <a:p>
                      <a:r>
                        <a:rPr lang="en-US" dirty="0"/>
                        <a:t>Tom Patterson</a:t>
                      </a:r>
                    </a:p>
                  </a:txBody>
                  <a:tcPr/>
                </a:tc>
                <a:extLst>
                  <a:ext uri="{0D108BD9-81ED-4DB2-BD59-A6C34878D82A}">
                    <a16:rowId xmlns:a16="http://schemas.microsoft.com/office/drawing/2014/main" val="2913387116"/>
                  </a:ext>
                </a:extLst>
              </a:tr>
              <a:tr h="370840">
                <a:tc>
                  <a:txBody>
                    <a:bodyPr/>
                    <a:lstStyle/>
                    <a:p>
                      <a:r>
                        <a:rPr lang="en-US" dirty="0"/>
                        <a:t>Jean Pierre Gangneux</a:t>
                      </a:r>
                    </a:p>
                  </a:txBody>
                  <a:tcPr/>
                </a:tc>
                <a:tc>
                  <a:txBody>
                    <a:bodyPr/>
                    <a:lstStyle/>
                    <a:p>
                      <a:r>
                        <a:rPr lang="en-US" dirty="0"/>
                        <a:t>Jessica Little (EC)</a:t>
                      </a:r>
                    </a:p>
                  </a:txBody>
                  <a:tcPr/>
                </a:tc>
                <a:extLst>
                  <a:ext uri="{0D108BD9-81ED-4DB2-BD59-A6C34878D82A}">
                    <a16:rowId xmlns:a16="http://schemas.microsoft.com/office/drawing/2014/main" val="1912533809"/>
                  </a:ext>
                </a:extLst>
              </a:tr>
              <a:tr h="370840">
                <a:tc>
                  <a:txBody>
                    <a:bodyPr/>
                    <a:lstStyle/>
                    <a:p>
                      <a:r>
                        <a:rPr lang="en-US" dirty="0"/>
                        <a:t>Connie Las-</a:t>
                      </a:r>
                      <a:r>
                        <a:rPr lang="en-US" dirty="0" err="1"/>
                        <a:t>Florl</a:t>
                      </a:r>
                      <a:endParaRPr lang="en-US" dirty="0"/>
                    </a:p>
                  </a:txBody>
                  <a:tcPr/>
                </a:tc>
                <a:tc>
                  <a:txBody>
                    <a:bodyPr/>
                    <a:lstStyle/>
                    <a:p>
                      <a:r>
                        <a:rPr lang="en-US" dirty="0"/>
                        <a:t>Dimitrios </a:t>
                      </a:r>
                      <a:r>
                        <a:rPr lang="en-US" dirty="0" err="1"/>
                        <a:t>Kontoyiannis</a:t>
                      </a:r>
                      <a:r>
                        <a:rPr lang="en-US" dirty="0"/>
                        <a:t>*</a:t>
                      </a:r>
                    </a:p>
                  </a:txBody>
                  <a:tcPr/>
                </a:tc>
                <a:extLst>
                  <a:ext uri="{0D108BD9-81ED-4DB2-BD59-A6C34878D82A}">
                    <a16:rowId xmlns:a16="http://schemas.microsoft.com/office/drawing/2014/main" val="884821245"/>
                  </a:ext>
                </a:extLst>
              </a:tr>
              <a:tr h="370840">
                <a:tc>
                  <a:txBody>
                    <a:bodyPr/>
                    <a:lstStyle/>
                    <a:p>
                      <a:r>
                        <a:rPr lang="en-US" dirty="0"/>
                        <a:t>Ritesh Agarwal</a:t>
                      </a:r>
                    </a:p>
                  </a:txBody>
                  <a:tcPr/>
                </a:tc>
                <a:tc>
                  <a:txBody>
                    <a:bodyPr/>
                    <a:lstStyle/>
                    <a:p>
                      <a:r>
                        <a:rPr lang="en-US" dirty="0"/>
                        <a:t>Luis </a:t>
                      </a:r>
                      <a:r>
                        <a:rPr lang="en-US" dirty="0" err="1"/>
                        <a:t>Ostroski</a:t>
                      </a:r>
                      <a:r>
                        <a:rPr lang="en-US" dirty="0"/>
                        <a:t>*</a:t>
                      </a:r>
                    </a:p>
                  </a:txBody>
                  <a:tcPr/>
                </a:tc>
                <a:extLst>
                  <a:ext uri="{0D108BD9-81ED-4DB2-BD59-A6C34878D82A}">
                    <a16:rowId xmlns:a16="http://schemas.microsoft.com/office/drawing/2014/main" val="1582700905"/>
                  </a:ext>
                </a:extLst>
              </a:tr>
              <a:tr h="370840">
                <a:tc>
                  <a:txBody>
                    <a:bodyPr/>
                    <a:lstStyle/>
                    <a:p>
                      <a:r>
                        <a:rPr lang="en-US" dirty="0"/>
                        <a:t>Bart Rijnders (EC)</a:t>
                      </a:r>
                    </a:p>
                  </a:txBody>
                  <a:tcPr/>
                </a:tc>
                <a:tc>
                  <a:txBody>
                    <a:bodyPr/>
                    <a:lstStyle/>
                    <a:p>
                      <a:r>
                        <a:rPr lang="en-US" dirty="0"/>
                        <a:t>Peter Pappas*</a:t>
                      </a:r>
                    </a:p>
                  </a:txBody>
                  <a:tcPr/>
                </a:tc>
                <a:extLst>
                  <a:ext uri="{0D108BD9-81ED-4DB2-BD59-A6C34878D82A}">
                    <a16:rowId xmlns:a16="http://schemas.microsoft.com/office/drawing/2014/main" val="1492277127"/>
                  </a:ext>
                </a:extLst>
              </a:tr>
              <a:tr h="370840">
                <a:tc>
                  <a:txBody>
                    <a:bodyPr/>
                    <a:lstStyle/>
                    <a:p>
                      <a:endParaRPr lang="en-US" dirty="0"/>
                    </a:p>
                  </a:txBody>
                  <a:tcPr/>
                </a:tc>
                <a:tc>
                  <a:txBody>
                    <a:bodyPr/>
                    <a:lstStyle/>
                    <a:p>
                      <a:r>
                        <a:rPr lang="en-US" dirty="0"/>
                        <a:t>Marcio Nucci^</a:t>
                      </a:r>
                    </a:p>
                  </a:txBody>
                  <a:tcPr/>
                </a:tc>
                <a:extLst>
                  <a:ext uri="{0D108BD9-81ED-4DB2-BD59-A6C34878D82A}">
                    <a16:rowId xmlns:a16="http://schemas.microsoft.com/office/drawing/2014/main" val="489311628"/>
                  </a:ext>
                </a:extLst>
              </a:tr>
              <a:tr h="370840">
                <a:tc gridSpan="2">
                  <a:txBody>
                    <a:bodyPr/>
                    <a:lstStyle/>
                    <a:p>
                      <a:pPr algn="ctr"/>
                      <a:r>
                        <a:rPr lang="en-US" dirty="0"/>
                        <a:t>Gerald McGwin*</a:t>
                      </a:r>
                    </a:p>
                  </a:txBody>
                  <a:tcPr/>
                </a:tc>
                <a:tc hMerge="1">
                  <a:txBody>
                    <a:bodyPr/>
                    <a:lstStyle/>
                    <a:p>
                      <a:r>
                        <a:rPr lang="en-US" dirty="0"/>
                        <a:t>Gerald McGwin*</a:t>
                      </a:r>
                    </a:p>
                  </a:txBody>
                  <a:tcPr/>
                </a:tc>
                <a:extLst>
                  <a:ext uri="{0D108BD9-81ED-4DB2-BD59-A6C34878D82A}">
                    <a16:rowId xmlns:a16="http://schemas.microsoft.com/office/drawing/2014/main" val="1227783489"/>
                  </a:ext>
                </a:extLst>
              </a:tr>
              <a:tr h="370840">
                <a:tc gridSpan="2">
                  <a:txBody>
                    <a:bodyPr/>
                    <a:lstStyle/>
                    <a:p>
                      <a:pPr algn="ctr"/>
                      <a:r>
                        <a:rPr lang="en-US" dirty="0"/>
                        <a:t>Carolynn Jones</a:t>
                      </a:r>
                    </a:p>
                  </a:txBody>
                  <a:tcPr/>
                </a:tc>
                <a:tc hMerge="1">
                  <a:txBody>
                    <a:bodyPr/>
                    <a:lstStyle/>
                    <a:p>
                      <a:r>
                        <a:rPr lang="en-US" dirty="0"/>
                        <a:t>Carolynn Jones</a:t>
                      </a:r>
                    </a:p>
                  </a:txBody>
                  <a:tcPr/>
                </a:tc>
                <a:extLst>
                  <a:ext uri="{0D108BD9-81ED-4DB2-BD59-A6C34878D82A}">
                    <a16:rowId xmlns:a16="http://schemas.microsoft.com/office/drawing/2014/main" val="2932795560"/>
                  </a:ext>
                </a:extLst>
              </a:tr>
              <a:tr h="370840">
                <a:tc gridSpan="2">
                  <a:txBody>
                    <a:bodyPr/>
                    <a:lstStyle/>
                    <a:p>
                      <a:r>
                        <a:rPr lang="en-US" sz="1400" i="1" dirty="0"/>
                        <a:t>Location:  Rosa Grande Hotel, Milan, IT</a:t>
                      </a:r>
                    </a:p>
                    <a:p>
                      <a:r>
                        <a:rPr lang="en-US" sz="1400" i="1" dirty="0"/>
                        <a:t>* By Zoom;  ^ unable to attend</a:t>
                      </a:r>
                    </a:p>
                  </a:txBody>
                  <a:tcPr>
                    <a:noFill/>
                  </a:tcPr>
                </a:tc>
                <a:tc hMerge="1">
                  <a:txBody>
                    <a:bodyPr/>
                    <a:lstStyle/>
                    <a:p>
                      <a:endParaRPr lang="en-US" dirty="0"/>
                    </a:p>
                  </a:txBody>
                  <a:tcPr>
                    <a:noFill/>
                  </a:tcPr>
                </a:tc>
                <a:extLst>
                  <a:ext uri="{0D108BD9-81ED-4DB2-BD59-A6C34878D82A}">
                    <a16:rowId xmlns:a16="http://schemas.microsoft.com/office/drawing/2014/main" val="4288893063"/>
                  </a:ext>
                </a:extLst>
              </a:tr>
            </a:tbl>
          </a:graphicData>
        </a:graphic>
      </p:graphicFrame>
    </p:spTree>
    <p:extLst>
      <p:ext uri="{BB962C8B-B14F-4D97-AF65-F5344CB8AC3E}">
        <p14:creationId xmlns:p14="http://schemas.microsoft.com/office/powerpoint/2010/main" val="2211071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CDE175-2668-AD74-5AFA-44C615C4D1CE}"/>
              </a:ext>
            </a:extLst>
          </p:cNvPr>
          <p:cNvSpPr>
            <a:spLocks noGrp="1"/>
          </p:cNvSpPr>
          <p:nvPr>
            <p:ph type="title"/>
          </p:nvPr>
        </p:nvSpPr>
        <p:spPr/>
        <p:txBody>
          <a:bodyPr/>
          <a:lstStyle/>
          <a:p>
            <a:r>
              <a:rPr lang="de-AT" dirty="0"/>
              <a:t>Timeline</a:t>
            </a:r>
          </a:p>
        </p:txBody>
      </p:sp>
      <p:sp>
        <p:nvSpPr>
          <p:cNvPr id="3" name="Inhaltsplatzhalter 2">
            <a:extLst>
              <a:ext uri="{FF2B5EF4-FFF2-40B4-BE49-F238E27FC236}">
                <a16:creationId xmlns:a16="http://schemas.microsoft.com/office/drawing/2014/main" id="{96E25645-163F-4065-D9F5-98777882DF1E}"/>
              </a:ext>
            </a:extLst>
          </p:cNvPr>
          <p:cNvSpPr>
            <a:spLocks noGrp="1"/>
          </p:cNvSpPr>
          <p:nvPr>
            <p:ph idx="1"/>
          </p:nvPr>
        </p:nvSpPr>
        <p:spPr>
          <a:xfrm>
            <a:off x="838200" y="1419225"/>
            <a:ext cx="10515600" cy="5249430"/>
          </a:xfrm>
        </p:spPr>
        <p:txBody>
          <a:bodyPr>
            <a:normAutofit fontScale="92500" lnSpcReduction="10000"/>
          </a:bodyPr>
          <a:lstStyle/>
          <a:p>
            <a:r>
              <a:rPr lang="de-AT" sz="2400" dirty="0"/>
              <a:t>In </a:t>
            </a:r>
            <a:r>
              <a:rPr lang="de-AT" sz="2400" dirty="0" err="1"/>
              <a:t>person</a:t>
            </a:r>
            <a:r>
              <a:rPr lang="de-AT" sz="2400" dirty="0"/>
              <a:t> </a:t>
            </a:r>
            <a:r>
              <a:rPr lang="de-AT" sz="2400" dirty="0" err="1"/>
              <a:t>meeting</a:t>
            </a:r>
            <a:r>
              <a:rPr lang="de-AT" sz="2400" dirty="0"/>
              <a:t>:  Milan, Jan 23 &amp; 24, 2024</a:t>
            </a:r>
          </a:p>
          <a:p>
            <a:r>
              <a:rPr lang="de-AT" sz="2400" dirty="0" err="1"/>
              <a:t>Finalization</a:t>
            </a:r>
            <a:r>
              <a:rPr lang="de-AT" sz="2400" dirty="0"/>
              <a:t> of </a:t>
            </a:r>
            <a:r>
              <a:rPr lang="de-AT" sz="2400" dirty="0" err="1"/>
              <a:t>manuscript</a:t>
            </a:r>
            <a:r>
              <a:rPr lang="de-AT" sz="2400" dirty="0"/>
              <a:t> draft</a:t>
            </a:r>
          </a:p>
          <a:p>
            <a:r>
              <a:rPr lang="de-AT" sz="2400" dirty="0"/>
              <a:t>Review of </a:t>
            </a:r>
            <a:r>
              <a:rPr lang="de-AT" sz="2400" dirty="0" err="1"/>
              <a:t>manuscript</a:t>
            </a:r>
            <a:r>
              <a:rPr lang="de-AT" sz="2400" dirty="0"/>
              <a:t> and </a:t>
            </a:r>
            <a:r>
              <a:rPr lang="de-AT" sz="2400" dirty="0" err="1"/>
              <a:t>feedback</a:t>
            </a:r>
            <a:r>
              <a:rPr lang="de-AT" sz="2400" dirty="0"/>
              <a:t> </a:t>
            </a:r>
            <a:r>
              <a:rPr lang="de-AT" sz="2400" dirty="0" err="1"/>
              <a:t>from</a:t>
            </a:r>
            <a:r>
              <a:rPr lang="de-AT" sz="2400" dirty="0"/>
              <a:t> FDA</a:t>
            </a:r>
          </a:p>
          <a:p>
            <a:pPr marL="0" indent="0">
              <a:buNone/>
            </a:pPr>
            <a:endParaRPr lang="de-AT" sz="2400" dirty="0"/>
          </a:p>
          <a:p>
            <a:pPr marL="0" indent="0">
              <a:buNone/>
            </a:pPr>
            <a:r>
              <a:rPr lang="de-AT" sz="2400" dirty="0"/>
              <a:t>In </a:t>
            </a:r>
            <a:r>
              <a:rPr lang="de-AT" sz="2400" dirty="0" err="1"/>
              <a:t>progress</a:t>
            </a:r>
            <a:r>
              <a:rPr lang="de-AT" sz="2400" dirty="0"/>
              <a:t> (</a:t>
            </a:r>
            <a:r>
              <a:rPr lang="de-AT" sz="2400" dirty="0" err="1"/>
              <a:t>est</a:t>
            </a:r>
            <a:r>
              <a:rPr lang="de-AT" sz="2400" dirty="0"/>
              <a:t> date </a:t>
            </a:r>
            <a:r>
              <a:rPr lang="de-AT" sz="2400" dirty="0" err="1"/>
              <a:t>completion</a:t>
            </a:r>
            <a:r>
              <a:rPr lang="de-AT" sz="2400" dirty="0"/>
              <a:t> June 30th 2024):</a:t>
            </a:r>
          </a:p>
          <a:p>
            <a:r>
              <a:rPr lang="de-AT" sz="2400" dirty="0"/>
              <a:t>Review and </a:t>
            </a:r>
            <a:r>
              <a:rPr lang="de-AT" sz="2400" dirty="0" err="1"/>
              <a:t>feedback</a:t>
            </a:r>
            <a:r>
              <a:rPr lang="de-AT" sz="2400" dirty="0"/>
              <a:t> </a:t>
            </a:r>
            <a:r>
              <a:rPr lang="de-AT" sz="2400" dirty="0" err="1"/>
              <a:t>from</a:t>
            </a:r>
            <a:r>
              <a:rPr lang="de-AT" sz="2400" dirty="0"/>
              <a:t> EMA</a:t>
            </a:r>
          </a:p>
          <a:p>
            <a:r>
              <a:rPr lang="de-AT" sz="2400" dirty="0"/>
              <a:t>Review </a:t>
            </a:r>
            <a:r>
              <a:rPr lang="de-AT" sz="2400" dirty="0" err="1"/>
              <a:t>by</a:t>
            </a:r>
            <a:r>
              <a:rPr lang="de-AT" sz="2400" dirty="0"/>
              <a:t> </a:t>
            </a:r>
            <a:r>
              <a:rPr lang="de-AT" sz="2400" dirty="0" err="1"/>
              <a:t>Paediatrics</a:t>
            </a:r>
            <a:r>
              <a:rPr lang="de-AT" sz="2400" dirty="0"/>
              <a:t> </a:t>
            </a:r>
            <a:r>
              <a:rPr lang="de-AT" sz="2400" dirty="0" err="1"/>
              <a:t>group</a:t>
            </a:r>
            <a:r>
              <a:rPr lang="de-AT" sz="2400" dirty="0"/>
              <a:t> (Prof. Tom Wals &amp; Prof. Emmanuel Roilides)</a:t>
            </a:r>
          </a:p>
          <a:p>
            <a:r>
              <a:rPr lang="de-AT" sz="2400" dirty="0"/>
              <a:t>Patient Review and </a:t>
            </a:r>
            <a:r>
              <a:rPr lang="de-AT" sz="2400" dirty="0" err="1"/>
              <a:t>patient</a:t>
            </a:r>
            <a:r>
              <a:rPr lang="de-AT" sz="2400" dirty="0"/>
              <a:t> </a:t>
            </a:r>
            <a:r>
              <a:rPr lang="de-AT" sz="2400" dirty="0" err="1"/>
              <a:t>focused</a:t>
            </a:r>
            <a:r>
              <a:rPr lang="de-AT" sz="2400" dirty="0"/>
              <a:t> </a:t>
            </a:r>
            <a:r>
              <a:rPr lang="de-AT" sz="2400" dirty="0" err="1"/>
              <a:t>listening</a:t>
            </a:r>
            <a:r>
              <a:rPr lang="de-AT" sz="2400" dirty="0"/>
              <a:t> </a:t>
            </a:r>
            <a:r>
              <a:rPr lang="de-AT" sz="2400" dirty="0" err="1"/>
              <a:t>session</a:t>
            </a:r>
            <a:endParaRPr lang="de-AT" sz="2400" dirty="0"/>
          </a:p>
          <a:p>
            <a:pPr marL="0" indent="0">
              <a:buNone/>
            </a:pPr>
            <a:endParaRPr lang="de-AT" sz="2400" dirty="0"/>
          </a:p>
          <a:p>
            <a:pPr marL="0" indent="0">
              <a:buNone/>
            </a:pPr>
            <a:r>
              <a:rPr lang="de-AT" sz="2400" dirty="0"/>
              <a:t>Final </a:t>
            </a:r>
            <a:r>
              <a:rPr lang="de-AT" sz="2400" dirty="0" err="1"/>
              <a:t>Steps</a:t>
            </a:r>
            <a:r>
              <a:rPr lang="de-AT" sz="2400" dirty="0"/>
              <a:t>:</a:t>
            </a:r>
          </a:p>
          <a:p>
            <a:r>
              <a:rPr lang="de-AT" sz="2400" dirty="0"/>
              <a:t>Public Review</a:t>
            </a:r>
          </a:p>
          <a:p>
            <a:r>
              <a:rPr lang="de-AT" sz="2400" dirty="0" err="1"/>
              <a:t>Presentation</a:t>
            </a:r>
            <a:r>
              <a:rPr lang="de-AT" sz="2400" dirty="0"/>
              <a:t> of </a:t>
            </a:r>
            <a:r>
              <a:rPr lang="de-AT" sz="2400" dirty="0" err="1"/>
              <a:t>Results</a:t>
            </a:r>
            <a:r>
              <a:rPr lang="de-AT" sz="2400" dirty="0"/>
              <a:t> at MSG-ERC </a:t>
            </a:r>
            <a:r>
              <a:rPr lang="de-AT" sz="2400" dirty="0" err="1"/>
              <a:t>biennial</a:t>
            </a:r>
            <a:r>
              <a:rPr lang="de-AT" sz="2400" dirty="0"/>
              <a:t> </a:t>
            </a:r>
            <a:r>
              <a:rPr lang="de-AT" sz="2400" dirty="0" err="1"/>
              <a:t>meeting</a:t>
            </a:r>
            <a:r>
              <a:rPr lang="de-AT" sz="2400" dirty="0"/>
              <a:t>, Colorado Spring, September 2024</a:t>
            </a:r>
          </a:p>
          <a:p>
            <a:r>
              <a:rPr lang="de-AT" sz="2400" dirty="0" err="1"/>
              <a:t>Publication</a:t>
            </a:r>
            <a:endParaRPr lang="de-AT" sz="2400" dirty="0"/>
          </a:p>
          <a:p>
            <a:endParaRPr lang="de-AT" sz="2400" dirty="0"/>
          </a:p>
          <a:p>
            <a:endParaRPr lang="de-AT" dirty="0"/>
          </a:p>
          <a:p>
            <a:pPr marL="0" indent="0">
              <a:buNone/>
            </a:pPr>
            <a:endParaRPr lang="de-AT" dirty="0"/>
          </a:p>
          <a:p>
            <a:pPr marL="0" indent="0">
              <a:buNone/>
            </a:pPr>
            <a:endParaRPr lang="de-AT" dirty="0"/>
          </a:p>
          <a:p>
            <a:pPr marL="0" indent="0">
              <a:buNone/>
            </a:pPr>
            <a:endParaRPr lang="de-AT" dirty="0"/>
          </a:p>
        </p:txBody>
      </p:sp>
      <p:sp>
        <p:nvSpPr>
          <p:cNvPr id="5" name="L-Form 4">
            <a:extLst>
              <a:ext uri="{FF2B5EF4-FFF2-40B4-BE49-F238E27FC236}">
                <a16:creationId xmlns:a16="http://schemas.microsoft.com/office/drawing/2014/main" id="{51D12802-9B92-07F0-A528-85CDD241C6E2}"/>
              </a:ext>
            </a:extLst>
          </p:cNvPr>
          <p:cNvSpPr/>
          <p:nvPr/>
        </p:nvSpPr>
        <p:spPr>
          <a:xfrm rot="18594062">
            <a:off x="7373224" y="1495563"/>
            <a:ext cx="1314733" cy="703129"/>
          </a:xfrm>
          <a:prstGeom prst="corner">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016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7917AA-25E8-3193-3C27-06E9C3910AF8}"/>
              </a:ext>
            </a:extLst>
          </p:cNvPr>
          <p:cNvSpPr>
            <a:spLocks noGrp="1"/>
          </p:cNvSpPr>
          <p:nvPr>
            <p:ph type="title"/>
          </p:nvPr>
        </p:nvSpPr>
        <p:spPr>
          <a:xfrm>
            <a:off x="393526" y="933189"/>
            <a:ext cx="3539647" cy="4497644"/>
          </a:xfrm>
        </p:spPr>
        <p:txBody>
          <a:bodyPr>
            <a:normAutofit/>
          </a:bodyPr>
          <a:lstStyle/>
          <a:p>
            <a:r>
              <a:rPr lang="en-US" sz="3600" b="1" dirty="0"/>
              <a:t>Table 1.</a:t>
            </a:r>
            <a:br>
              <a:rPr lang="en-US" sz="3600" b="1" dirty="0"/>
            </a:br>
            <a:r>
              <a:rPr lang="en-US" sz="3200" b="1" i="1" dirty="0"/>
              <a:t>Summary of</a:t>
            </a:r>
            <a:br>
              <a:rPr lang="en-US" sz="3200" b="1" i="1" dirty="0"/>
            </a:br>
            <a:r>
              <a:rPr lang="en-US" sz="3200" b="1" i="1" dirty="0"/>
              <a:t>Framework for Response Criteria for Aspergillus/Other </a:t>
            </a:r>
            <a:r>
              <a:rPr lang="en-US" sz="3200" b="1" i="1" dirty="0" err="1"/>
              <a:t>Mould</a:t>
            </a:r>
            <a:r>
              <a:rPr lang="en-US" sz="3200" b="1" i="1" dirty="0"/>
              <a:t> Infections in Clinical Trials</a:t>
            </a:r>
          </a:p>
        </p:txBody>
      </p:sp>
      <p:graphicFrame>
        <p:nvGraphicFramePr>
          <p:cNvPr id="7" name="Content Placeholder 6">
            <a:extLst>
              <a:ext uri="{FF2B5EF4-FFF2-40B4-BE49-F238E27FC236}">
                <a16:creationId xmlns:a16="http://schemas.microsoft.com/office/drawing/2014/main" id="{DC9CD8E5-D10D-982C-55DE-D97AD573AC81}"/>
              </a:ext>
            </a:extLst>
          </p:cNvPr>
          <p:cNvGraphicFramePr>
            <a:graphicFrameLocks noGrp="1"/>
          </p:cNvGraphicFramePr>
          <p:nvPr>
            <p:ph idx="1"/>
          </p:nvPr>
        </p:nvGraphicFramePr>
        <p:xfrm>
          <a:off x="4233797" y="663079"/>
          <a:ext cx="7224005" cy="5829796"/>
        </p:xfrm>
        <a:graphic>
          <a:graphicData uri="http://schemas.openxmlformats.org/drawingml/2006/table">
            <a:tbl>
              <a:tblPr firstRow="1" firstCol="1" bandRow="1">
                <a:tableStyleId>{5C22544A-7EE6-4342-B048-85BDC9FD1C3A}</a:tableStyleId>
              </a:tblPr>
              <a:tblGrid>
                <a:gridCol w="1136303">
                  <a:extLst>
                    <a:ext uri="{9D8B030D-6E8A-4147-A177-3AD203B41FA5}">
                      <a16:colId xmlns:a16="http://schemas.microsoft.com/office/drawing/2014/main" val="4042647980"/>
                    </a:ext>
                  </a:extLst>
                </a:gridCol>
                <a:gridCol w="1162939">
                  <a:extLst>
                    <a:ext uri="{9D8B030D-6E8A-4147-A177-3AD203B41FA5}">
                      <a16:colId xmlns:a16="http://schemas.microsoft.com/office/drawing/2014/main" val="2614673341"/>
                    </a:ext>
                  </a:extLst>
                </a:gridCol>
                <a:gridCol w="4924763">
                  <a:extLst>
                    <a:ext uri="{9D8B030D-6E8A-4147-A177-3AD203B41FA5}">
                      <a16:colId xmlns:a16="http://schemas.microsoft.com/office/drawing/2014/main" val="1968302262"/>
                    </a:ext>
                  </a:extLst>
                </a:gridCol>
              </a:tblGrid>
              <a:tr h="850609">
                <a:tc rowSpan="2">
                  <a:txBody>
                    <a:bodyPr/>
                    <a:lstStyle/>
                    <a:p>
                      <a:pPr marL="0" marR="0" algn="ctr">
                        <a:lnSpc>
                          <a:spcPct val="107000"/>
                        </a:lnSpc>
                        <a:spcBef>
                          <a:spcPts val="0"/>
                        </a:spcBef>
                        <a:spcAft>
                          <a:spcPts val="0"/>
                        </a:spcAft>
                      </a:pPr>
                      <a:r>
                        <a:rPr lang="en-US" sz="1200" kern="100" dirty="0">
                          <a:solidFill>
                            <a:schemeClr val="tx1"/>
                          </a:solidFill>
                          <a:effectLst/>
                        </a:rPr>
                        <a:t>Success</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07000"/>
                        </a:lnSpc>
                        <a:spcBef>
                          <a:spcPts val="0"/>
                        </a:spcBef>
                        <a:spcAft>
                          <a:spcPts val="0"/>
                        </a:spcAft>
                      </a:pPr>
                      <a:r>
                        <a:rPr lang="en-US" sz="1200" b="1" kern="100" dirty="0">
                          <a:solidFill>
                            <a:sysClr val="windowText" lastClr="000000"/>
                          </a:solidFill>
                          <a:effectLst/>
                        </a:rPr>
                        <a:t>Complete</a:t>
                      </a:r>
                      <a:endParaRPr lang="en-US" sz="1200" b="1"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solidFill>
                            <a:sysClr val="windowText" lastClr="000000"/>
                          </a:solidFill>
                          <a:effectLst/>
                        </a:rPr>
                        <a:t> </a:t>
                      </a:r>
                    </a:p>
                    <a:p>
                      <a:pPr marL="0" marR="0">
                        <a:lnSpc>
                          <a:spcPct val="107000"/>
                        </a:lnSpc>
                        <a:spcBef>
                          <a:spcPts val="0"/>
                        </a:spcBef>
                        <a:spcAft>
                          <a:spcPts val="0"/>
                        </a:spcAft>
                      </a:pPr>
                      <a:r>
                        <a:rPr lang="en-US" sz="1200" kern="100">
                          <a:solidFill>
                            <a:sysClr val="windowText" lastClr="000000"/>
                          </a:solidFill>
                          <a:effectLst/>
                        </a:rPr>
                        <a:t>Complete or partial resolution of attributable signs/symptoms AND Complete radiologic response AND Complete mycologic response</a:t>
                      </a:r>
                    </a:p>
                    <a:p>
                      <a:pPr marL="0" marR="0">
                        <a:lnSpc>
                          <a:spcPct val="107000"/>
                        </a:lnSpc>
                        <a:spcBef>
                          <a:spcPts val="0"/>
                        </a:spcBef>
                        <a:spcAft>
                          <a:spcPts val="0"/>
                        </a:spcAft>
                      </a:pPr>
                      <a:r>
                        <a:rPr lang="en-US" sz="1200" kern="100">
                          <a:solidFill>
                            <a:sysClr val="windowText" lastClr="000000"/>
                          </a:solidFill>
                          <a:effectLst/>
                        </a:rPr>
                        <a:t> </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0464027"/>
                  </a:ext>
                </a:extLst>
              </a:tr>
              <a:tr h="1968601">
                <a:tc vMerge="1">
                  <a:txBody>
                    <a:bodyPr/>
                    <a:lstStyle/>
                    <a:p>
                      <a:endParaRPr lang="en-US"/>
                    </a:p>
                  </a:txBody>
                  <a:tcPr/>
                </a:tc>
                <a:tc>
                  <a:txBody>
                    <a:bodyPr/>
                    <a:lstStyle/>
                    <a:p>
                      <a:pPr marL="0" marR="0" algn="ctr">
                        <a:lnSpc>
                          <a:spcPct val="107000"/>
                        </a:lnSpc>
                        <a:spcBef>
                          <a:spcPts val="0"/>
                        </a:spcBef>
                        <a:spcAft>
                          <a:spcPts val="0"/>
                        </a:spcAft>
                      </a:pPr>
                      <a:r>
                        <a:rPr lang="en-US" sz="1200" b="1" kern="100" dirty="0">
                          <a:solidFill>
                            <a:sysClr val="windowText" lastClr="000000"/>
                          </a:solidFill>
                          <a:effectLst/>
                        </a:rPr>
                        <a:t>Partial</a:t>
                      </a:r>
                      <a:endParaRPr lang="en-US" sz="1200" b="1"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a:spcBef>
                          <a:spcPts val="0"/>
                        </a:spcBef>
                        <a:spcAft>
                          <a:spcPts val="0"/>
                        </a:spcAft>
                      </a:pPr>
                      <a:r>
                        <a:rPr lang="en-US" sz="1200" kern="100" dirty="0">
                          <a:solidFill>
                            <a:sysClr val="windowText" lastClr="000000"/>
                          </a:solidFill>
                          <a:effectLst/>
                        </a:rPr>
                        <a:t> </a:t>
                      </a:r>
                    </a:p>
                    <a:p>
                      <a:pPr marL="342900" marR="0" lvl="0" indent="-342900">
                        <a:spcBef>
                          <a:spcPts val="0"/>
                        </a:spcBef>
                        <a:spcAft>
                          <a:spcPts val="0"/>
                        </a:spcAft>
                        <a:buFont typeface="+mj-lt"/>
                        <a:buAutoNum type="arabicPeriod"/>
                      </a:pPr>
                      <a:r>
                        <a:rPr lang="en-US" sz="1200" kern="100" dirty="0">
                          <a:solidFill>
                            <a:sysClr val="windowText" lastClr="000000"/>
                          </a:solidFill>
                          <a:effectLst/>
                        </a:rPr>
                        <a:t>Complete resolution of attributable signs/symptoms AND Partial or stable radiologic response AND Complete mycologic response</a:t>
                      </a:r>
                    </a:p>
                    <a:p>
                      <a:pPr marL="457200" marR="0">
                        <a:spcBef>
                          <a:spcPts val="0"/>
                        </a:spcBef>
                        <a:spcAft>
                          <a:spcPts val="0"/>
                        </a:spcAft>
                      </a:pPr>
                      <a:r>
                        <a:rPr lang="en-US" sz="1200" kern="100" dirty="0">
                          <a:solidFill>
                            <a:sysClr val="windowText" lastClr="000000"/>
                          </a:solidFill>
                          <a:effectLst/>
                        </a:rPr>
                        <a:t> </a:t>
                      </a:r>
                    </a:p>
                    <a:p>
                      <a:pPr marL="342900" marR="0" lvl="0" indent="-342900">
                        <a:spcBef>
                          <a:spcPts val="0"/>
                        </a:spcBef>
                        <a:spcAft>
                          <a:spcPts val="0"/>
                        </a:spcAft>
                        <a:buFont typeface="+mj-lt"/>
                        <a:buAutoNum type="arabicPeriod"/>
                      </a:pPr>
                      <a:r>
                        <a:rPr lang="en-US" sz="1200" kern="100" dirty="0">
                          <a:solidFill>
                            <a:sysClr val="windowText" lastClr="000000"/>
                          </a:solidFill>
                          <a:effectLst/>
                        </a:rPr>
                        <a:t>Partial resolution of attributable signs/symptoms AND Partial or stable radiologic response AND Complete mycologic response</a:t>
                      </a:r>
                    </a:p>
                    <a:p>
                      <a:pPr marL="0" marR="0">
                        <a:lnSpc>
                          <a:spcPct val="107000"/>
                        </a:lnSpc>
                        <a:spcBef>
                          <a:spcPts val="0"/>
                        </a:spcBef>
                        <a:spcAft>
                          <a:spcPts val="0"/>
                        </a:spcAft>
                      </a:pPr>
                      <a:r>
                        <a:rPr lang="en-US" sz="1200" kern="100" dirty="0">
                          <a:solidFill>
                            <a:sysClr val="windowText" lastClr="000000"/>
                          </a:solidFill>
                          <a:effectLst/>
                        </a:rPr>
                        <a:t> </a:t>
                      </a:r>
                    </a:p>
                    <a:p>
                      <a:pPr marL="342900" marR="0" lvl="0" indent="-342900">
                        <a:spcBef>
                          <a:spcPts val="0"/>
                        </a:spcBef>
                        <a:spcAft>
                          <a:spcPts val="0"/>
                        </a:spcAft>
                        <a:buFont typeface="+mj-lt"/>
                        <a:buAutoNum type="arabicPeriod"/>
                      </a:pPr>
                      <a:r>
                        <a:rPr lang="en-US" sz="1200" kern="100" dirty="0">
                          <a:solidFill>
                            <a:sysClr val="windowText" lastClr="000000"/>
                          </a:solidFill>
                          <a:effectLst/>
                        </a:rPr>
                        <a:t>Stable signs/symptoms AND Complete or partial radiologic response AND Complete mycologic response</a:t>
                      </a: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1038742"/>
                  </a:ext>
                </a:extLst>
              </a:tr>
              <a:tr h="707792">
                <a:tc rowSpan="3">
                  <a:txBody>
                    <a:bodyPr/>
                    <a:lstStyle/>
                    <a:p>
                      <a:pPr marL="0" marR="0" algn="ctr">
                        <a:lnSpc>
                          <a:spcPct val="107000"/>
                        </a:lnSpc>
                        <a:spcBef>
                          <a:spcPts val="0"/>
                        </a:spcBef>
                        <a:spcAft>
                          <a:spcPts val="0"/>
                        </a:spcAft>
                      </a:pPr>
                      <a:r>
                        <a:rPr lang="en-US" sz="1200" kern="100" dirty="0">
                          <a:solidFill>
                            <a:schemeClr val="tx1"/>
                          </a:solidFill>
                          <a:effectLst/>
                        </a:rPr>
                        <a:t>Failure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algn="ctr">
                        <a:lnSpc>
                          <a:spcPct val="107000"/>
                        </a:lnSpc>
                        <a:spcBef>
                          <a:spcPts val="0"/>
                        </a:spcBef>
                        <a:spcAft>
                          <a:spcPts val="0"/>
                        </a:spcAft>
                      </a:pPr>
                      <a:r>
                        <a:rPr lang="en-US" sz="1200" b="1" kern="100" dirty="0">
                          <a:solidFill>
                            <a:sysClr val="windowText" lastClr="000000"/>
                          </a:solidFill>
                          <a:effectLst/>
                        </a:rPr>
                        <a:t>Stable</a:t>
                      </a:r>
                      <a:endParaRPr lang="en-US" sz="1200" b="1"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dirty="0">
                          <a:solidFill>
                            <a:sysClr val="windowText" lastClr="000000"/>
                          </a:solidFill>
                          <a:effectLst/>
                        </a:rPr>
                        <a:t> </a:t>
                      </a:r>
                    </a:p>
                    <a:p>
                      <a:pPr marL="0" marR="0">
                        <a:lnSpc>
                          <a:spcPct val="107000"/>
                        </a:lnSpc>
                        <a:spcBef>
                          <a:spcPts val="0"/>
                        </a:spcBef>
                        <a:spcAft>
                          <a:spcPts val="0"/>
                        </a:spcAft>
                      </a:pPr>
                      <a:r>
                        <a:rPr lang="en-US" sz="1200" kern="100" dirty="0">
                          <a:solidFill>
                            <a:sysClr val="windowText" lastClr="000000"/>
                          </a:solidFill>
                          <a:effectLst/>
                        </a:rPr>
                        <a:t>Stable signs/symptoms AND Stable radiologic response AND Any mycologic response</a:t>
                      </a:r>
                    </a:p>
                    <a:p>
                      <a:pPr marL="0" marR="0">
                        <a:lnSpc>
                          <a:spcPct val="107000"/>
                        </a:lnSpc>
                        <a:spcBef>
                          <a:spcPts val="0"/>
                        </a:spcBef>
                        <a:spcAft>
                          <a:spcPts val="0"/>
                        </a:spcAft>
                      </a:pPr>
                      <a:r>
                        <a:rPr lang="en-US" sz="1200" kern="100" dirty="0">
                          <a:solidFill>
                            <a:sysClr val="windowText" lastClr="000000"/>
                          </a:solidFill>
                          <a:effectLst/>
                        </a:rPr>
                        <a:t> </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0537170"/>
                  </a:ext>
                </a:extLst>
              </a:tr>
              <a:tr h="707792">
                <a:tc vMerge="1">
                  <a:txBody>
                    <a:bodyPr/>
                    <a:lstStyle/>
                    <a:p>
                      <a:endParaRPr lang="en-US"/>
                    </a:p>
                  </a:txBody>
                  <a:tcPr/>
                </a:tc>
                <a:tc>
                  <a:txBody>
                    <a:bodyPr/>
                    <a:lstStyle/>
                    <a:p>
                      <a:pPr marL="0" marR="0" algn="ctr">
                        <a:lnSpc>
                          <a:spcPct val="107000"/>
                        </a:lnSpc>
                        <a:spcBef>
                          <a:spcPts val="0"/>
                        </a:spcBef>
                        <a:spcAft>
                          <a:spcPts val="0"/>
                        </a:spcAft>
                      </a:pPr>
                      <a:r>
                        <a:rPr lang="en-US" sz="1200" b="1" kern="100" dirty="0">
                          <a:solidFill>
                            <a:sysClr val="windowText" lastClr="000000"/>
                          </a:solidFill>
                          <a:effectLst/>
                        </a:rPr>
                        <a:t>Progression</a:t>
                      </a:r>
                      <a:endParaRPr lang="en-US" sz="1200" b="1"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dirty="0">
                          <a:solidFill>
                            <a:sysClr val="windowText" lastClr="000000"/>
                          </a:solidFill>
                          <a:effectLst/>
                        </a:rPr>
                        <a:t> </a:t>
                      </a:r>
                    </a:p>
                    <a:p>
                      <a:pPr marL="0" marR="0">
                        <a:lnSpc>
                          <a:spcPct val="107000"/>
                        </a:lnSpc>
                        <a:spcBef>
                          <a:spcPts val="0"/>
                        </a:spcBef>
                        <a:spcAft>
                          <a:spcPts val="0"/>
                        </a:spcAft>
                      </a:pPr>
                      <a:r>
                        <a:rPr lang="en-US" sz="1200" kern="100" dirty="0">
                          <a:solidFill>
                            <a:sysClr val="windowText" lastClr="000000"/>
                          </a:solidFill>
                          <a:effectLst/>
                        </a:rPr>
                        <a:t>Worsening signs/symptoms OR Worsening radiologic response OR Persistent mycologic findings</a:t>
                      </a:r>
                    </a:p>
                    <a:p>
                      <a:pPr marL="0" marR="0">
                        <a:lnSpc>
                          <a:spcPct val="107000"/>
                        </a:lnSpc>
                        <a:spcBef>
                          <a:spcPts val="0"/>
                        </a:spcBef>
                        <a:spcAft>
                          <a:spcPts val="0"/>
                        </a:spcAft>
                      </a:pPr>
                      <a:r>
                        <a:rPr lang="en-US" sz="1200" kern="100" dirty="0">
                          <a:solidFill>
                            <a:sysClr val="windowText" lastClr="000000"/>
                          </a:solidFill>
                          <a:effectLst/>
                        </a:rPr>
                        <a:t> </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7861048"/>
                  </a:ext>
                </a:extLst>
              </a:tr>
              <a:tr h="564972">
                <a:tc vMerge="1">
                  <a:txBody>
                    <a:bodyPr/>
                    <a:lstStyle/>
                    <a:p>
                      <a:endParaRPr lang="en-US"/>
                    </a:p>
                  </a:txBody>
                  <a:tcPr/>
                </a:tc>
                <a:tc>
                  <a:txBody>
                    <a:bodyPr/>
                    <a:lstStyle/>
                    <a:p>
                      <a:pPr marL="0" marR="0" algn="ctr">
                        <a:lnSpc>
                          <a:spcPct val="107000"/>
                        </a:lnSpc>
                        <a:spcBef>
                          <a:spcPts val="0"/>
                        </a:spcBef>
                        <a:spcAft>
                          <a:spcPts val="0"/>
                        </a:spcAft>
                      </a:pPr>
                      <a:r>
                        <a:rPr lang="en-US" sz="1200" b="1" kern="100" dirty="0">
                          <a:solidFill>
                            <a:sysClr val="windowText" lastClr="000000"/>
                          </a:solidFill>
                          <a:effectLst/>
                        </a:rPr>
                        <a:t>Death</a:t>
                      </a:r>
                      <a:endParaRPr lang="en-US" sz="1200" b="1"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dirty="0">
                          <a:solidFill>
                            <a:sysClr val="windowText" lastClr="000000"/>
                          </a:solidFill>
                          <a:effectLst/>
                        </a:rPr>
                        <a:t> </a:t>
                      </a:r>
                    </a:p>
                    <a:p>
                      <a:pPr marL="0" marR="0">
                        <a:lnSpc>
                          <a:spcPct val="107000"/>
                        </a:lnSpc>
                        <a:spcBef>
                          <a:spcPts val="0"/>
                        </a:spcBef>
                        <a:spcAft>
                          <a:spcPts val="0"/>
                        </a:spcAft>
                      </a:pPr>
                      <a:r>
                        <a:rPr lang="en-US" sz="1200" kern="100" dirty="0">
                          <a:solidFill>
                            <a:sysClr val="windowText" lastClr="000000"/>
                          </a:solidFill>
                          <a:effectLst/>
                        </a:rPr>
                        <a:t>Death with or due to fungal infection during evaluation period</a:t>
                      </a:r>
                    </a:p>
                    <a:p>
                      <a:pPr marL="0" marR="0">
                        <a:lnSpc>
                          <a:spcPct val="107000"/>
                        </a:lnSpc>
                        <a:spcBef>
                          <a:spcPts val="0"/>
                        </a:spcBef>
                        <a:spcAft>
                          <a:spcPts val="0"/>
                        </a:spcAft>
                      </a:pPr>
                      <a:r>
                        <a:rPr lang="en-US" sz="1200" kern="100" dirty="0">
                          <a:solidFill>
                            <a:sysClr val="windowText" lastClr="000000"/>
                          </a:solidFill>
                          <a:effectLst/>
                        </a:rPr>
                        <a:t> </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1016074"/>
                  </a:ext>
                </a:extLst>
              </a:tr>
              <a:tr h="883717">
                <a:tc>
                  <a:txBody>
                    <a:bodyPr/>
                    <a:lstStyle/>
                    <a:p>
                      <a:pPr marL="0" marR="0" algn="ctr">
                        <a:lnSpc>
                          <a:spcPct val="107000"/>
                        </a:lnSpc>
                        <a:spcBef>
                          <a:spcPts val="0"/>
                        </a:spcBef>
                        <a:spcAft>
                          <a:spcPts val="0"/>
                        </a:spcAft>
                      </a:pPr>
                      <a:r>
                        <a:rPr lang="en-US" sz="1200" kern="100" dirty="0">
                          <a:effectLst/>
                        </a:rPr>
                        <a:t>Salvage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gridSpan="2">
                  <a:txBody>
                    <a:bodyPr/>
                    <a:lstStyle/>
                    <a:p>
                      <a:pPr marL="0" marR="0">
                        <a:lnSpc>
                          <a:spcPct val="107000"/>
                        </a:lnSpc>
                        <a:spcBef>
                          <a:spcPts val="0"/>
                        </a:spcBef>
                        <a:spcAft>
                          <a:spcPts val="0"/>
                        </a:spcAft>
                      </a:pPr>
                      <a:r>
                        <a:rPr lang="en-US" sz="1200" kern="100" dirty="0">
                          <a:solidFill>
                            <a:sysClr val="windowText" lastClr="000000"/>
                          </a:solidFill>
                          <a:effectLst/>
                        </a:rPr>
                        <a:t>If patients with positive mycologic criteria at diagnosis do not have positive mycologic criteria at time of study enrollment and follow up, then response would be based upon clinical and radiographic criteria alone. </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0845" marR="4084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842748434"/>
                  </a:ext>
                </a:extLst>
              </a:tr>
            </a:tbl>
          </a:graphicData>
        </a:graphic>
      </p:graphicFrame>
    </p:spTree>
    <p:extLst>
      <p:ext uri="{BB962C8B-B14F-4D97-AF65-F5344CB8AC3E}">
        <p14:creationId xmlns:p14="http://schemas.microsoft.com/office/powerpoint/2010/main" val="254551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FA5A2E22-55DE-FE19-89D4-2DF70439F12C}"/>
              </a:ext>
            </a:extLst>
          </p:cNvPr>
          <p:cNvGraphicFramePr>
            <a:graphicFrameLocks noGrp="1"/>
          </p:cNvGraphicFramePr>
          <p:nvPr>
            <p:extLst>
              <p:ext uri="{D42A27DB-BD31-4B8C-83A1-F6EECF244321}">
                <p14:modId xmlns:p14="http://schemas.microsoft.com/office/powerpoint/2010/main" val="3196292959"/>
              </p:ext>
            </p:extLst>
          </p:nvPr>
        </p:nvGraphicFramePr>
        <p:xfrm>
          <a:off x="656168" y="227674"/>
          <a:ext cx="6460065" cy="6363346"/>
        </p:xfrm>
        <a:graphic>
          <a:graphicData uri="http://schemas.openxmlformats.org/drawingml/2006/table">
            <a:tbl>
              <a:tblPr firstRow="1" firstCol="1" bandRow="1">
                <a:tableStyleId>{5C22544A-7EE6-4342-B048-85BDC9FD1C3A}</a:tableStyleId>
              </a:tblPr>
              <a:tblGrid>
                <a:gridCol w="890588">
                  <a:extLst>
                    <a:ext uri="{9D8B030D-6E8A-4147-A177-3AD203B41FA5}">
                      <a16:colId xmlns:a16="http://schemas.microsoft.com/office/drawing/2014/main" val="3152287604"/>
                    </a:ext>
                  </a:extLst>
                </a:gridCol>
                <a:gridCol w="718915">
                  <a:extLst>
                    <a:ext uri="{9D8B030D-6E8A-4147-A177-3AD203B41FA5}">
                      <a16:colId xmlns:a16="http://schemas.microsoft.com/office/drawing/2014/main" val="2313704164"/>
                    </a:ext>
                  </a:extLst>
                </a:gridCol>
                <a:gridCol w="1298796">
                  <a:extLst>
                    <a:ext uri="{9D8B030D-6E8A-4147-A177-3AD203B41FA5}">
                      <a16:colId xmlns:a16="http://schemas.microsoft.com/office/drawing/2014/main" val="2690899052"/>
                    </a:ext>
                  </a:extLst>
                </a:gridCol>
                <a:gridCol w="457200">
                  <a:extLst>
                    <a:ext uri="{9D8B030D-6E8A-4147-A177-3AD203B41FA5}">
                      <a16:colId xmlns:a16="http://schemas.microsoft.com/office/drawing/2014/main" val="2408129412"/>
                    </a:ext>
                  </a:extLst>
                </a:gridCol>
                <a:gridCol w="1117600">
                  <a:extLst>
                    <a:ext uri="{9D8B030D-6E8A-4147-A177-3AD203B41FA5}">
                      <a16:colId xmlns:a16="http://schemas.microsoft.com/office/drawing/2014/main" val="2805428267"/>
                    </a:ext>
                  </a:extLst>
                </a:gridCol>
                <a:gridCol w="440266">
                  <a:extLst>
                    <a:ext uri="{9D8B030D-6E8A-4147-A177-3AD203B41FA5}">
                      <a16:colId xmlns:a16="http://schemas.microsoft.com/office/drawing/2014/main" val="669530630"/>
                    </a:ext>
                  </a:extLst>
                </a:gridCol>
                <a:gridCol w="1536700">
                  <a:extLst>
                    <a:ext uri="{9D8B030D-6E8A-4147-A177-3AD203B41FA5}">
                      <a16:colId xmlns:a16="http://schemas.microsoft.com/office/drawing/2014/main" val="3457805012"/>
                    </a:ext>
                  </a:extLst>
                </a:gridCol>
              </a:tblGrid>
              <a:tr h="333296">
                <a:tc>
                  <a:txBody>
                    <a:bodyPr/>
                    <a:lstStyle/>
                    <a:p>
                      <a:pPr marL="0" marR="0" algn="ctr">
                        <a:lnSpc>
                          <a:spcPct val="107000"/>
                        </a:lnSpc>
                        <a:spcBef>
                          <a:spcPts val="0"/>
                        </a:spcBef>
                        <a:spcAft>
                          <a:spcPts val="0"/>
                        </a:spcAft>
                      </a:pPr>
                      <a:r>
                        <a:rPr lang="en-US" sz="1050" kern="100" dirty="0">
                          <a:effectLst/>
                        </a:rPr>
                        <a:t>SUCCESS / FAILURE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050" kern="100" dirty="0">
                          <a:effectLst/>
                        </a:rPr>
                        <a:t>GLOBAL RESPONSE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050" kern="100" dirty="0">
                          <a:effectLst/>
                        </a:rPr>
                        <a:t>CLINICAL</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050" kern="100" dirty="0">
                          <a:effectLst/>
                        </a:rPr>
                        <a:t> </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050" kern="100">
                          <a:effectLst/>
                        </a:rPr>
                        <a:t>RADIOLOGY</a:t>
                      </a:r>
                      <a:r>
                        <a:rPr lang="en-US" sz="1050" kern="100" baseline="30000">
                          <a:effectLst/>
                        </a:rPr>
                        <a:t>4</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050" kern="10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050" kern="100" dirty="0">
                          <a:effectLst/>
                        </a:rPr>
                        <a:t>MYCOLOGY</a:t>
                      </a:r>
                      <a:r>
                        <a:rPr lang="en-US" sz="1050" kern="100" baseline="30000" dirty="0">
                          <a:effectLst/>
                        </a:rPr>
                        <a:t>7</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558366527"/>
                  </a:ext>
                </a:extLst>
              </a:tr>
              <a:tr h="709722">
                <a:tc rowSpan="8">
                  <a:txBody>
                    <a:bodyPr/>
                    <a:lstStyle/>
                    <a:p>
                      <a:pPr marL="0" marR="0" algn="ctr">
                        <a:lnSpc>
                          <a:spcPct val="107000"/>
                        </a:lnSpc>
                        <a:spcBef>
                          <a:spcPts val="0"/>
                        </a:spcBef>
                        <a:spcAft>
                          <a:spcPts val="0"/>
                        </a:spcAft>
                      </a:pPr>
                      <a:r>
                        <a:rPr lang="en-US" sz="1400" kern="100" dirty="0">
                          <a:solidFill>
                            <a:schemeClr val="tx1"/>
                          </a:solidFill>
                          <a:effectLst/>
                        </a:rPr>
                        <a:t>Success</a:t>
                      </a:r>
                      <a:endParaRPr lang="en-US" sz="1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rowSpan="2">
                  <a:txBody>
                    <a:bodyPr/>
                    <a:lstStyle/>
                    <a:p>
                      <a:pPr marL="0" marR="0" algn="ctr">
                        <a:lnSpc>
                          <a:spcPct val="107000"/>
                        </a:lnSpc>
                        <a:spcBef>
                          <a:spcPts val="0"/>
                        </a:spcBef>
                        <a:spcAft>
                          <a:spcPts val="0"/>
                        </a:spcAft>
                      </a:pPr>
                      <a:r>
                        <a:rPr lang="en-US" sz="1050" b="1" kern="100" dirty="0">
                          <a:effectLst/>
                        </a:rPr>
                        <a:t>Complete</a:t>
                      </a:r>
                      <a:r>
                        <a:rPr lang="en-US" sz="1050" b="1" kern="100" baseline="30000" dirty="0">
                          <a:effectLst/>
                        </a:rPr>
                        <a:t>1,2,3</a:t>
                      </a:r>
                      <a:endParaRPr lang="en-US" sz="105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Complete resolution of all attributable signs/symptoms</a:t>
                      </a:r>
                    </a:p>
                    <a:p>
                      <a:pPr marL="0" marR="0" algn="ctr">
                        <a:lnSpc>
                          <a:spcPct val="107000"/>
                        </a:lnSpc>
                        <a:spcBef>
                          <a:spcPts val="0"/>
                        </a:spcBef>
                        <a:spcAft>
                          <a:spcPts val="0"/>
                        </a:spcAft>
                      </a:pPr>
                      <a:r>
                        <a:rPr lang="en-US" sz="1050" kern="100">
                          <a:effectLst/>
                        </a:rPr>
                        <a:t>(COMPLETE)</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&gt;90% radiographic reduction (COMPLETE)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AND</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Eradication or presumed eradication</a:t>
                      </a:r>
                    </a:p>
                    <a:p>
                      <a:pPr marL="0" marR="0" algn="ctr">
                        <a:lnSpc>
                          <a:spcPct val="107000"/>
                        </a:lnSpc>
                        <a:spcBef>
                          <a:spcPts val="0"/>
                        </a:spcBef>
                        <a:spcAft>
                          <a:spcPts val="0"/>
                        </a:spcAft>
                      </a:pPr>
                      <a:r>
                        <a:rPr lang="en-US" sz="1050" kern="100" dirty="0">
                          <a:effectLst/>
                        </a:rPr>
                        <a:t>(COMPLETE)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0822511"/>
                  </a:ext>
                </a:extLst>
              </a:tr>
              <a:tr h="709722">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050" kern="100" dirty="0">
                          <a:effectLst/>
                        </a:rPr>
                        <a:t>Improvement in ≥1 attributable signs/symptoms on ordinal scale</a:t>
                      </a:r>
                    </a:p>
                    <a:p>
                      <a:pPr marL="0" marR="0" algn="ctr">
                        <a:lnSpc>
                          <a:spcPct val="107000"/>
                        </a:lnSpc>
                        <a:spcBef>
                          <a:spcPts val="0"/>
                        </a:spcBef>
                        <a:spcAft>
                          <a:spcPts val="0"/>
                        </a:spcAft>
                      </a:pPr>
                      <a:r>
                        <a:rPr lang="en-US" sz="1050" kern="100" dirty="0">
                          <a:effectLst/>
                        </a:rPr>
                        <a:t>(PARTIAL)</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&gt;90% radiographic reduction (COMPLETE)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Eradication or presumed eradication</a:t>
                      </a:r>
                    </a:p>
                    <a:p>
                      <a:pPr marL="0" marR="0" algn="ctr">
                        <a:lnSpc>
                          <a:spcPct val="107000"/>
                        </a:lnSpc>
                        <a:spcBef>
                          <a:spcPts val="0"/>
                        </a:spcBef>
                        <a:spcAft>
                          <a:spcPts val="0"/>
                        </a:spcAft>
                      </a:pPr>
                      <a:r>
                        <a:rPr lang="en-US" sz="1050" kern="100" dirty="0">
                          <a:effectLst/>
                        </a:rPr>
                        <a:t>(COMPLETE)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0162201"/>
                  </a:ext>
                </a:extLst>
              </a:tr>
              <a:tr h="709722">
                <a:tc vMerge="1">
                  <a:txBody>
                    <a:bodyPr/>
                    <a:lstStyle/>
                    <a:p>
                      <a:endParaRPr lang="en-US"/>
                    </a:p>
                  </a:txBody>
                  <a:tcPr/>
                </a:tc>
                <a:tc rowSpan="6">
                  <a:txBody>
                    <a:bodyPr/>
                    <a:lstStyle/>
                    <a:p>
                      <a:pPr marL="0" marR="0" algn="ctr">
                        <a:lnSpc>
                          <a:spcPct val="107000"/>
                        </a:lnSpc>
                        <a:spcBef>
                          <a:spcPts val="0"/>
                        </a:spcBef>
                        <a:spcAft>
                          <a:spcPts val="0"/>
                        </a:spcAft>
                      </a:pPr>
                      <a:r>
                        <a:rPr lang="en-US" sz="1050" b="1" kern="100" dirty="0">
                          <a:effectLst/>
                        </a:rPr>
                        <a:t>Partial</a:t>
                      </a:r>
                      <a:endParaRPr lang="en-US" sz="105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Complete resolution of all attributable signs/symptoms</a:t>
                      </a:r>
                    </a:p>
                    <a:p>
                      <a:pPr marL="0" marR="0" algn="ctr">
                        <a:lnSpc>
                          <a:spcPct val="107000"/>
                        </a:lnSpc>
                        <a:spcBef>
                          <a:spcPts val="0"/>
                        </a:spcBef>
                        <a:spcAft>
                          <a:spcPts val="0"/>
                        </a:spcAft>
                      </a:pPr>
                      <a:r>
                        <a:rPr lang="en-US" sz="1050" kern="100" dirty="0">
                          <a:effectLst/>
                        </a:rPr>
                        <a:t>(COMPLETE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25% to 90% radiographic reduction</a:t>
                      </a:r>
                    </a:p>
                    <a:p>
                      <a:pPr marL="0" marR="0" algn="ctr">
                        <a:lnSpc>
                          <a:spcPct val="107000"/>
                        </a:lnSpc>
                        <a:spcBef>
                          <a:spcPts val="0"/>
                        </a:spcBef>
                        <a:spcAft>
                          <a:spcPts val="0"/>
                        </a:spcAft>
                      </a:pPr>
                      <a:r>
                        <a:rPr lang="en-US" sz="1050" kern="100">
                          <a:effectLst/>
                        </a:rPr>
                        <a:t>(PARTIAL)</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Eradication or presumed eradication</a:t>
                      </a:r>
                    </a:p>
                    <a:p>
                      <a:pPr marL="0" marR="0" algn="ctr">
                        <a:lnSpc>
                          <a:spcPct val="107000"/>
                        </a:lnSpc>
                        <a:spcBef>
                          <a:spcPts val="0"/>
                        </a:spcBef>
                        <a:spcAft>
                          <a:spcPts val="0"/>
                        </a:spcAft>
                      </a:pPr>
                      <a:r>
                        <a:rPr lang="en-US" sz="1050" kern="100" dirty="0">
                          <a:effectLst/>
                        </a:rPr>
                        <a:t>(COMPLETE)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7659177"/>
                  </a:ext>
                </a:extLst>
              </a:tr>
              <a:tr h="709722">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050" kern="100" dirty="0">
                          <a:effectLst/>
                        </a:rPr>
                        <a:t>Complete resolution of all attributable signs/symptoms</a:t>
                      </a:r>
                    </a:p>
                    <a:p>
                      <a:pPr marL="0" marR="0" algn="ctr">
                        <a:lnSpc>
                          <a:spcPct val="107000"/>
                        </a:lnSpc>
                        <a:spcBef>
                          <a:spcPts val="0"/>
                        </a:spcBef>
                        <a:spcAft>
                          <a:spcPts val="0"/>
                        </a:spcAft>
                      </a:pPr>
                      <a:r>
                        <a:rPr lang="en-US" sz="1050" kern="100" dirty="0">
                          <a:effectLst/>
                        </a:rPr>
                        <a:t>(COMPLETE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AND</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-10% to +25% radiographic reduction (STABLE)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Eradication or presumed eradication</a:t>
                      </a:r>
                    </a:p>
                    <a:p>
                      <a:pPr marL="0" marR="0" algn="ctr">
                        <a:lnSpc>
                          <a:spcPct val="107000"/>
                        </a:lnSpc>
                        <a:spcBef>
                          <a:spcPts val="0"/>
                        </a:spcBef>
                        <a:spcAft>
                          <a:spcPts val="0"/>
                        </a:spcAft>
                      </a:pPr>
                      <a:r>
                        <a:rPr lang="en-US" sz="1050" kern="100" dirty="0">
                          <a:effectLst/>
                        </a:rPr>
                        <a:t>(COMPLETE)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9610100"/>
                  </a:ext>
                </a:extLst>
              </a:tr>
              <a:tr h="791042">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050" kern="100">
                          <a:effectLst/>
                        </a:rPr>
                        <a:t>Improvement in ≥1 attributable sign/symptom on ordinal scale</a:t>
                      </a:r>
                    </a:p>
                    <a:p>
                      <a:pPr marL="0" marR="0" algn="ctr">
                        <a:lnSpc>
                          <a:spcPct val="107000"/>
                        </a:lnSpc>
                        <a:spcBef>
                          <a:spcPts val="0"/>
                        </a:spcBef>
                        <a:spcAft>
                          <a:spcPts val="0"/>
                        </a:spcAft>
                      </a:pPr>
                      <a:r>
                        <a:rPr lang="en-US" sz="1050" kern="100">
                          <a:effectLst/>
                        </a:rPr>
                        <a:t>(PARTIAL)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AND</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25% to 90% radiographic reduction</a:t>
                      </a:r>
                    </a:p>
                    <a:p>
                      <a:pPr marL="0" marR="0" algn="ctr">
                        <a:lnSpc>
                          <a:spcPct val="107000"/>
                        </a:lnSpc>
                        <a:spcBef>
                          <a:spcPts val="0"/>
                        </a:spcBef>
                        <a:spcAft>
                          <a:spcPts val="0"/>
                        </a:spcAft>
                      </a:pPr>
                      <a:r>
                        <a:rPr lang="en-US" sz="1050" kern="100" dirty="0">
                          <a:effectLst/>
                        </a:rPr>
                        <a:t>(PARTIAL) (*)</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Eradication or presumed eradication</a:t>
                      </a:r>
                    </a:p>
                    <a:p>
                      <a:pPr marL="0" marR="0" algn="ctr">
                        <a:lnSpc>
                          <a:spcPct val="107000"/>
                        </a:lnSpc>
                        <a:spcBef>
                          <a:spcPts val="0"/>
                        </a:spcBef>
                        <a:spcAft>
                          <a:spcPts val="0"/>
                        </a:spcAft>
                      </a:pPr>
                      <a:r>
                        <a:rPr lang="en-US" sz="1050" kern="100" dirty="0">
                          <a:effectLst/>
                        </a:rPr>
                        <a:t>(COMPLETE) (*)</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5453370"/>
                  </a:ext>
                </a:extLst>
              </a:tr>
              <a:tr h="709722">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050" kern="100">
                          <a:effectLst/>
                        </a:rPr>
                        <a:t>Improvement in ≥1 attributable sign/symptom on ordinal scale</a:t>
                      </a:r>
                    </a:p>
                    <a:p>
                      <a:pPr marL="0" marR="0" algn="ctr">
                        <a:lnSpc>
                          <a:spcPct val="107000"/>
                        </a:lnSpc>
                        <a:spcBef>
                          <a:spcPts val="0"/>
                        </a:spcBef>
                        <a:spcAft>
                          <a:spcPts val="0"/>
                        </a:spcAft>
                      </a:pPr>
                      <a:r>
                        <a:rPr lang="en-US" sz="1050" kern="100">
                          <a:effectLst/>
                        </a:rPr>
                        <a:t>(PARTIAL)</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-10% to +25% radiographic reduction (STABLE)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AND</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Eradication or presumed eradication</a:t>
                      </a:r>
                    </a:p>
                    <a:p>
                      <a:pPr marL="0" marR="0" algn="ctr">
                        <a:lnSpc>
                          <a:spcPct val="107000"/>
                        </a:lnSpc>
                        <a:spcBef>
                          <a:spcPts val="0"/>
                        </a:spcBef>
                        <a:spcAft>
                          <a:spcPts val="0"/>
                        </a:spcAft>
                      </a:pPr>
                      <a:r>
                        <a:rPr lang="en-US" sz="1050" kern="100" dirty="0">
                          <a:effectLst/>
                        </a:rPr>
                        <a:t>(COMPLETE)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0915314"/>
                  </a:ext>
                </a:extLst>
              </a:tr>
              <a:tr h="531163">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050" kern="100">
                          <a:effectLst/>
                        </a:rPr>
                        <a:t>No change in attributable signs/symptoms (STABLE)</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&gt;90% radiographic reduction (COMPLETE)</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Eradication or presumed eradication</a:t>
                      </a:r>
                    </a:p>
                    <a:p>
                      <a:pPr marL="0" marR="0" algn="ctr">
                        <a:lnSpc>
                          <a:spcPct val="107000"/>
                        </a:lnSpc>
                        <a:spcBef>
                          <a:spcPts val="0"/>
                        </a:spcBef>
                        <a:spcAft>
                          <a:spcPts val="0"/>
                        </a:spcAft>
                      </a:pPr>
                      <a:r>
                        <a:rPr lang="en-US" sz="1050" kern="100" dirty="0">
                          <a:effectLst/>
                        </a:rPr>
                        <a:t>(COMPLETE)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65962795"/>
                  </a:ext>
                </a:extLst>
              </a:tr>
              <a:tr h="531163">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050" kern="100">
                          <a:effectLst/>
                        </a:rPr>
                        <a:t>No change in attributable signs/symptoms (STABLE)</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25% to 90% radiographic reduction</a:t>
                      </a:r>
                    </a:p>
                    <a:p>
                      <a:pPr marL="0" marR="0" algn="ctr">
                        <a:lnSpc>
                          <a:spcPct val="107000"/>
                        </a:lnSpc>
                        <a:spcBef>
                          <a:spcPts val="0"/>
                        </a:spcBef>
                        <a:spcAft>
                          <a:spcPts val="0"/>
                        </a:spcAft>
                      </a:pPr>
                      <a:r>
                        <a:rPr lang="en-US" sz="1050" kern="100">
                          <a:effectLst/>
                        </a:rPr>
                        <a:t>(PARTIAL)</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a:effectLst/>
                        </a:rPr>
                        <a:t>AND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050" kern="100" dirty="0">
                          <a:effectLst/>
                        </a:rPr>
                        <a:t>Eradication or presumed eradication</a:t>
                      </a:r>
                    </a:p>
                    <a:p>
                      <a:pPr marL="0" marR="0" algn="ctr">
                        <a:lnSpc>
                          <a:spcPct val="107000"/>
                        </a:lnSpc>
                        <a:spcBef>
                          <a:spcPts val="0"/>
                        </a:spcBef>
                        <a:spcAft>
                          <a:spcPts val="0"/>
                        </a:spcAft>
                      </a:pPr>
                      <a:r>
                        <a:rPr lang="en-US" sz="1050" kern="100" dirty="0">
                          <a:effectLst/>
                        </a:rPr>
                        <a:t>(COMPLETE)</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28606" marR="286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7284400"/>
                  </a:ext>
                </a:extLst>
              </a:tr>
            </a:tbl>
          </a:graphicData>
        </a:graphic>
      </p:graphicFrame>
      <p:sp>
        <p:nvSpPr>
          <p:cNvPr id="11" name="TextBox 10">
            <a:extLst>
              <a:ext uri="{FF2B5EF4-FFF2-40B4-BE49-F238E27FC236}">
                <a16:creationId xmlns:a16="http://schemas.microsoft.com/office/drawing/2014/main" id="{DD049FA3-47DC-031C-7209-32D9A03EA377}"/>
              </a:ext>
            </a:extLst>
          </p:cNvPr>
          <p:cNvSpPr txBox="1"/>
          <p:nvPr/>
        </p:nvSpPr>
        <p:spPr>
          <a:xfrm>
            <a:off x="8382000" y="227674"/>
            <a:ext cx="3649133" cy="3354765"/>
          </a:xfrm>
          <a:prstGeom prst="rect">
            <a:avLst/>
          </a:prstGeom>
          <a:noFill/>
          <a:ln>
            <a:solidFill>
              <a:schemeClr val="tx1"/>
            </a:solidFill>
          </a:ln>
        </p:spPr>
        <p:txBody>
          <a:bodyPr wrap="square">
            <a:spAutoFit/>
          </a:bodyPr>
          <a:lstStyle/>
          <a:p>
            <a:r>
              <a:rPr lang="en-US" sz="1400" b="1" dirty="0">
                <a:latin typeface="Arial" panose="020B0604020202020204" pitchFamily="34" charset="0"/>
                <a:cs typeface="Arial" panose="020B0604020202020204" pitchFamily="34" charset="0"/>
              </a:rPr>
              <a:t>Table 2. Matrix for Adjudication of Response Criteria for Aspergillosis and other Mold Infections in Clinical Trials </a:t>
            </a:r>
          </a:p>
          <a:p>
            <a:endParaRPr lang="en-US" sz="14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Treatment response to be assessed at 42 and 84 Days</a:t>
            </a:r>
          </a:p>
          <a:p>
            <a:r>
              <a:rPr lang="en-US" sz="1200" dirty="0">
                <a:latin typeface="Arial" panose="020B0604020202020204" pitchFamily="34" charset="0"/>
                <a:cs typeface="Arial" panose="020B0604020202020204" pitchFamily="34" charset="0"/>
              </a:rPr>
              <a:t>• Baseline mycologic criteria to which the treatment response will be compared should be from patient samples taken +/- 7 days of treatment initiation</a:t>
            </a:r>
          </a:p>
          <a:p>
            <a:r>
              <a:rPr lang="en-US" sz="1200" dirty="0">
                <a:latin typeface="Arial" panose="020B0604020202020204" pitchFamily="34" charset="0"/>
                <a:cs typeface="Arial" panose="020B0604020202020204" pitchFamily="34" charset="0"/>
              </a:rPr>
              <a:t>• Baseline radiographic imaging for pulmonary and cerebral aspergillosis generally recommended within 7days before treatment initiation</a:t>
            </a:r>
          </a:p>
          <a:p>
            <a:r>
              <a:rPr lang="en-US" sz="1200" dirty="0">
                <a:latin typeface="Arial" panose="020B0604020202020204" pitchFamily="34" charset="0"/>
                <a:cs typeface="Arial" panose="020B0604020202020204" pitchFamily="34" charset="0"/>
              </a:rPr>
              <a:t>• Baseline radiographic imaging for non-pulmonary and non-cerebral aspergillosis generally recommended within 3 weeks before  treatment initiation </a:t>
            </a:r>
          </a:p>
          <a:p>
            <a:endParaRPr lang="en-US" sz="12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DA402FE-DD30-DEC0-2B6C-FF00BC1BD572}"/>
              </a:ext>
            </a:extLst>
          </p:cNvPr>
          <p:cNvSpPr txBox="1"/>
          <p:nvPr/>
        </p:nvSpPr>
        <p:spPr>
          <a:xfrm>
            <a:off x="8305800" y="3990489"/>
            <a:ext cx="3649133" cy="2677656"/>
          </a:xfrm>
          <a:prstGeom prst="rect">
            <a:avLst/>
          </a:prstGeom>
          <a:noFill/>
          <a:ln>
            <a:solidFill>
              <a:schemeClr val="tx1"/>
            </a:solidFill>
          </a:ln>
        </p:spPr>
        <p:txBody>
          <a:bodyPr wrap="square">
            <a:spAutoFit/>
          </a:bodyPr>
          <a:lstStyle/>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Times New Roman" panose="02020603050405020304" pitchFamily="18" charset="0"/>
              </a:rPr>
              <a:t>Footnotes:</a:t>
            </a:r>
            <a:endParaRPr lang="en-US" sz="1200" i="1"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mj-lt"/>
              <a:buAutoNum type="arabicPeriod"/>
            </a:pPr>
            <a:r>
              <a:rPr lang="en-US" sz="1200" i="1" kern="100" dirty="0">
                <a:effectLst/>
                <a:latin typeface="Arial" panose="020B0604020202020204" pitchFamily="34" charset="0"/>
                <a:ea typeface="Calibri" panose="020F0502020204030204" pitchFamily="34" charset="0"/>
                <a:cs typeface="Arial" panose="020B0604020202020204" pitchFamily="34" charset="0"/>
              </a:rPr>
              <a:t>If no signs/symptoms at baseline and completion; then patients can still be assessed to have complete response if there is survival within the study period.</a:t>
            </a:r>
            <a:endParaRPr lang="en-US" sz="1200" kern="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spcBef>
                <a:spcPts val="0"/>
              </a:spcBef>
              <a:spcAft>
                <a:spcPts val="0"/>
              </a:spcAft>
              <a:buFont typeface="+mj-lt"/>
              <a:buAutoNum type="arabicPeriod"/>
            </a:pPr>
            <a:r>
              <a:rPr lang="en-US" sz="1200" i="1" kern="100" dirty="0">
                <a:effectLst/>
                <a:latin typeface="Arial" panose="020B0604020202020204" pitchFamily="34" charset="0"/>
                <a:ea typeface="Calibri" panose="020F0502020204030204" pitchFamily="34" charset="0"/>
                <a:cs typeface="Arial" panose="020B0604020202020204" pitchFamily="34" charset="0"/>
              </a:rPr>
              <a:t>If follow up radiology is not available, then this is does not translate automatically into failure – depends on mycologic / clinical criteria.</a:t>
            </a:r>
            <a:r>
              <a:rPr lang="en-US" sz="1200" kern="1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mj-lt"/>
              <a:buAutoNum type="arabicPeriod"/>
            </a:pPr>
            <a:r>
              <a:rPr lang="en-US" sz="1200" i="1" kern="100" dirty="0">
                <a:effectLst/>
                <a:latin typeface="Arial" panose="020B0604020202020204" pitchFamily="34" charset="0"/>
                <a:ea typeface="Calibri" panose="020F0502020204030204" pitchFamily="34" charset="0"/>
                <a:cs typeface="Arial" panose="020B0604020202020204" pitchFamily="34" charset="0"/>
              </a:rPr>
              <a:t>In patients in the intensive care unit and patients with structural lung disease, persistent respiratory culture positivity might be seen and could represent colonization, thus should not exclude a complete or partial response. </a:t>
            </a:r>
            <a:endParaRPr lang="en-US" sz="12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9084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6573F70F-1094-D1BC-7566-1AF3962B82DE}"/>
              </a:ext>
            </a:extLst>
          </p:cNvPr>
          <p:cNvGraphicFramePr>
            <a:graphicFrameLocks noGrp="1"/>
          </p:cNvGraphicFramePr>
          <p:nvPr>
            <p:extLst>
              <p:ext uri="{D42A27DB-BD31-4B8C-83A1-F6EECF244321}">
                <p14:modId xmlns:p14="http://schemas.microsoft.com/office/powerpoint/2010/main" val="3315173129"/>
              </p:ext>
            </p:extLst>
          </p:nvPr>
        </p:nvGraphicFramePr>
        <p:xfrm>
          <a:off x="663575" y="1040484"/>
          <a:ext cx="6465360" cy="828538"/>
        </p:xfrm>
        <a:graphic>
          <a:graphicData uri="http://schemas.openxmlformats.org/drawingml/2006/table">
            <a:tbl>
              <a:tblPr firstRow="1" firstCol="1" bandRow="1">
                <a:tableStyleId>{5C22544A-7EE6-4342-B048-85BDC9FD1C3A}</a:tableStyleId>
              </a:tblPr>
              <a:tblGrid>
                <a:gridCol w="832580">
                  <a:extLst>
                    <a:ext uri="{9D8B030D-6E8A-4147-A177-3AD203B41FA5}">
                      <a16:colId xmlns:a16="http://schemas.microsoft.com/office/drawing/2014/main" val="1545608579"/>
                    </a:ext>
                  </a:extLst>
                </a:gridCol>
                <a:gridCol w="912796">
                  <a:extLst>
                    <a:ext uri="{9D8B030D-6E8A-4147-A177-3AD203B41FA5}">
                      <a16:colId xmlns:a16="http://schemas.microsoft.com/office/drawing/2014/main" val="1846311829"/>
                    </a:ext>
                  </a:extLst>
                </a:gridCol>
                <a:gridCol w="912796">
                  <a:extLst>
                    <a:ext uri="{9D8B030D-6E8A-4147-A177-3AD203B41FA5}">
                      <a16:colId xmlns:a16="http://schemas.microsoft.com/office/drawing/2014/main" val="3731236407"/>
                    </a:ext>
                  </a:extLst>
                </a:gridCol>
                <a:gridCol w="1012927">
                  <a:extLst>
                    <a:ext uri="{9D8B030D-6E8A-4147-A177-3AD203B41FA5}">
                      <a16:colId xmlns:a16="http://schemas.microsoft.com/office/drawing/2014/main" val="3743500741"/>
                    </a:ext>
                  </a:extLst>
                </a:gridCol>
                <a:gridCol w="1012927">
                  <a:extLst>
                    <a:ext uri="{9D8B030D-6E8A-4147-A177-3AD203B41FA5}">
                      <a16:colId xmlns:a16="http://schemas.microsoft.com/office/drawing/2014/main" val="1812075620"/>
                    </a:ext>
                  </a:extLst>
                </a:gridCol>
                <a:gridCol w="890667">
                  <a:extLst>
                    <a:ext uri="{9D8B030D-6E8A-4147-A177-3AD203B41FA5}">
                      <a16:colId xmlns:a16="http://schemas.microsoft.com/office/drawing/2014/main" val="3124267921"/>
                    </a:ext>
                  </a:extLst>
                </a:gridCol>
                <a:gridCol w="890667">
                  <a:extLst>
                    <a:ext uri="{9D8B030D-6E8A-4147-A177-3AD203B41FA5}">
                      <a16:colId xmlns:a16="http://schemas.microsoft.com/office/drawing/2014/main" val="2777113986"/>
                    </a:ext>
                  </a:extLst>
                </a:gridCol>
              </a:tblGrid>
              <a:tr h="828538">
                <a:tc>
                  <a:txBody>
                    <a:bodyPr/>
                    <a:lstStyle/>
                    <a:p>
                      <a:pPr marL="0" marR="0" algn="ctr">
                        <a:lnSpc>
                          <a:spcPct val="107000"/>
                        </a:lnSpc>
                        <a:spcBef>
                          <a:spcPts val="0"/>
                        </a:spcBef>
                        <a:spcAft>
                          <a:spcPts val="0"/>
                        </a:spcAft>
                      </a:pPr>
                      <a:r>
                        <a:rPr lang="en-US" sz="1200" kern="100" dirty="0">
                          <a:effectLst/>
                        </a:rPr>
                        <a:t>SUCCESS / FAILURE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dirty="0">
                          <a:effectLst/>
                        </a:rPr>
                        <a:t>GLOBAL RESPONSE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a:effectLst/>
                        </a:rPr>
                        <a:t>CLINICAL</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dirty="0">
                          <a:effectLst/>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dirty="0">
                          <a:effectLst/>
                        </a:rPr>
                        <a:t>RADIOLOGY</a:t>
                      </a:r>
                      <a:r>
                        <a:rPr lang="en-US" sz="1200" kern="100" baseline="30000" dirty="0">
                          <a:effectLst/>
                        </a:rPr>
                        <a:t>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dirty="0">
                          <a:effectLst/>
                        </a:rPr>
                        <a: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dirty="0">
                          <a:effectLst/>
                        </a:rPr>
                        <a:t>MYCOLOGY</a:t>
                      </a:r>
                      <a:r>
                        <a:rPr lang="en-US" sz="1200" kern="100" baseline="30000" dirty="0">
                          <a:effectLst/>
                        </a:rPr>
                        <a:t>7</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048688594"/>
                  </a:ext>
                </a:extLst>
              </a:tr>
            </a:tbl>
          </a:graphicData>
        </a:graphic>
      </p:graphicFrame>
      <p:sp>
        <p:nvSpPr>
          <p:cNvPr id="10" name="TextBox 9">
            <a:extLst>
              <a:ext uri="{FF2B5EF4-FFF2-40B4-BE49-F238E27FC236}">
                <a16:creationId xmlns:a16="http://schemas.microsoft.com/office/drawing/2014/main" id="{FE82CFA4-5CF1-DC73-91BA-452EF20CFC5F}"/>
              </a:ext>
            </a:extLst>
          </p:cNvPr>
          <p:cNvSpPr txBox="1"/>
          <p:nvPr/>
        </p:nvSpPr>
        <p:spPr>
          <a:xfrm>
            <a:off x="7391936" y="431606"/>
            <a:ext cx="4461934" cy="5632311"/>
          </a:xfrm>
          <a:prstGeom prst="rect">
            <a:avLst/>
          </a:prstGeom>
          <a:noFill/>
          <a:ln>
            <a:solidFill>
              <a:schemeClr val="tx1"/>
            </a:solidFill>
          </a:ln>
        </p:spPr>
        <p:txBody>
          <a:bodyPr wrap="square">
            <a:spAutoFit/>
          </a:bodyPr>
          <a:lstStyle/>
          <a:p>
            <a:pPr marR="0" lvl="0">
              <a:spcBef>
                <a:spcPts val="0"/>
              </a:spcBef>
              <a:spcAft>
                <a:spcPts val="0"/>
              </a:spcAft>
            </a:pPr>
            <a:r>
              <a:rPr lang="en-US" sz="1200" b="1" i="1" kern="100" dirty="0">
                <a:effectLst/>
                <a:latin typeface="Arial" panose="020B0604020202020204" pitchFamily="34" charset="0"/>
                <a:ea typeface="Calibri" panose="020F0502020204030204" pitchFamily="34" charset="0"/>
                <a:cs typeface="Arial" panose="020B0604020202020204" pitchFamily="34" charset="0"/>
              </a:rPr>
              <a:t>Footnotes:</a:t>
            </a:r>
          </a:p>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Arial" panose="020B0604020202020204" pitchFamily="34" charset="0"/>
              </a:rPr>
              <a:t>1.	If no signs/symptoms at baseline and completion; then patients can still be assessed to have complete response if there is survival within the study period.</a:t>
            </a:r>
          </a:p>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Arial" panose="020B0604020202020204" pitchFamily="34" charset="0"/>
              </a:rPr>
              <a:t>2.	If follow up radiology is not available, then this is does not translate automatically into failure – depends on mycologic / clinical criteria. </a:t>
            </a:r>
          </a:p>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Arial" panose="020B0604020202020204" pitchFamily="34" charset="0"/>
              </a:rPr>
              <a:t>3.	In patients in the intensive care unit and patients with structural lung disease, persistent respiratory culture positivity might be seen and could represent colonization, thus should not exclude a complete or partial response. </a:t>
            </a:r>
          </a:p>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Arial" panose="020B0604020202020204" pitchFamily="34" charset="0"/>
              </a:rPr>
              <a:t>4.	If there is mixed radiographic response, recommend ruling out other infections and if radiological worsening compared to baseline is due to non-fungal pathogen, this could still classify as partial response.</a:t>
            </a:r>
          </a:p>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Arial" panose="020B0604020202020204" pitchFamily="34" charset="0"/>
              </a:rPr>
              <a:t>5.	In certain invasive mold diseases, stabilization of fungal disease during periods of severe immunocompromise provides evidence of efficacy of treatment and may be a reasonable short-term therapeutic goal until immune recovery occurs.</a:t>
            </a:r>
          </a:p>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Arial" panose="020B0604020202020204" pitchFamily="34" charset="0"/>
              </a:rPr>
              <a:t>6.	If death unlikely related to fungal disease, clinical mycologic, radiologic, and global response should be assessed.</a:t>
            </a:r>
          </a:p>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Arial" panose="020B0604020202020204" pitchFamily="34" charset="0"/>
              </a:rPr>
              <a:t>7.	Antifungal susceptibility testing should be performed in repetitively culture positive samples to monitor development of resistance.</a:t>
            </a:r>
          </a:p>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Arial" panose="020B0604020202020204" pitchFamily="34" charset="0"/>
              </a:rPr>
              <a:t>8.	Only in the absence of worsening radiology and worsening clinical response.</a:t>
            </a:r>
          </a:p>
          <a:p>
            <a:pPr marR="0" lvl="0">
              <a:spcBef>
                <a:spcPts val="0"/>
              </a:spcBef>
              <a:spcAft>
                <a:spcPts val="0"/>
              </a:spcAft>
            </a:pPr>
            <a:r>
              <a:rPr lang="en-US" sz="1200" i="1" kern="100" dirty="0">
                <a:effectLst/>
                <a:latin typeface="Arial" panose="020B0604020202020204" pitchFamily="34" charset="0"/>
                <a:ea typeface="Calibri" panose="020F0502020204030204" pitchFamily="34" charset="0"/>
                <a:cs typeface="Arial" panose="020B0604020202020204" pitchFamily="34" charset="0"/>
              </a:rPr>
              <a:t>Worsening imaging needs to be interpreted considering potential immune reconstitution, </a:t>
            </a:r>
          </a:p>
        </p:txBody>
      </p:sp>
      <p:graphicFrame>
        <p:nvGraphicFramePr>
          <p:cNvPr id="5" name="Tabelle 4">
            <a:extLst>
              <a:ext uri="{FF2B5EF4-FFF2-40B4-BE49-F238E27FC236}">
                <a16:creationId xmlns:a16="http://schemas.microsoft.com/office/drawing/2014/main" id="{FC7D104C-D3BD-0E5F-F958-00D4BA5E8CDC}"/>
              </a:ext>
            </a:extLst>
          </p:cNvPr>
          <p:cNvGraphicFramePr>
            <a:graphicFrameLocks noGrp="1"/>
          </p:cNvGraphicFramePr>
          <p:nvPr>
            <p:extLst>
              <p:ext uri="{D42A27DB-BD31-4B8C-83A1-F6EECF244321}">
                <p14:modId xmlns:p14="http://schemas.microsoft.com/office/powerpoint/2010/main" val="1471866790"/>
              </p:ext>
            </p:extLst>
          </p:nvPr>
        </p:nvGraphicFramePr>
        <p:xfrm>
          <a:off x="670714" y="1869022"/>
          <a:ext cx="6465358" cy="4139290"/>
        </p:xfrm>
        <a:graphic>
          <a:graphicData uri="http://schemas.openxmlformats.org/drawingml/2006/table">
            <a:tbl>
              <a:tblPr firstRow="1" firstCol="1" bandRow="1"/>
              <a:tblGrid>
                <a:gridCol w="616146">
                  <a:extLst>
                    <a:ext uri="{9D8B030D-6E8A-4147-A177-3AD203B41FA5}">
                      <a16:colId xmlns:a16="http://schemas.microsoft.com/office/drawing/2014/main" val="856488677"/>
                    </a:ext>
                  </a:extLst>
                </a:gridCol>
                <a:gridCol w="1085988">
                  <a:extLst>
                    <a:ext uri="{9D8B030D-6E8A-4147-A177-3AD203B41FA5}">
                      <a16:colId xmlns:a16="http://schemas.microsoft.com/office/drawing/2014/main" val="639123335"/>
                    </a:ext>
                  </a:extLst>
                </a:gridCol>
                <a:gridCol w="1085988">
                  <a:extLst>
                    <a:ext uri="{9D8B030D-6E8A-4147-A177-3AD203B41FA5}">
                      <a16:colId xmlns:a16="http://schemas.microsoft.com/office/drawing/2014/main" val="3694344846"/>
                    </a:ext>
                  </a:extLst>
                </a:gridCol>
                <a:gridCol w="957358">
                  <a:extLst>
                    <a:ext uri="{9D8B030D-6E8A-4147-A177-3AD203B41FA5}">
                      <a16:colId xmlns:a16="http://schemas.microsoft.com/office/drawing/2014/main" val="695798333"/>
                    </a:ext>
                  </a:extLst>
                </a:gridCol>
                <a:gridCol w="957358">
                  <a:extLst>
                    <a:ext uri="{9D8B030D-6E8A-4147-A177-3AD203B41FA5}">
                      <a16:colId xmlns:a16="http://schemas.microsoft.com/office/drawing/2014/main" val="253212878"/>
                    </a:ext>
                  </a:extLst>
                </a:gridCol>
                <a:gridCol w="881260">
                  <a:extLst>
                    <a:ext uri="{9D8B030D-6E8A-4147-A177-3AD203B41FA5}">
                      <a16:colId xmlns:a16="http://schemas.microsoft.com/office/drawing/2014/main" val="729524497"/>
                    </a:ext>
                  </a:extLst>
                </a:gridCol>
                <a:gridCol w="881260">
                  <a:extLst>
                    <a:ext uri="{9D8B030D-6E8A-4147-A177-3AD203B41FA5}">
                      <a16:colId xmlns:a16="http://schemas.microsoft.com/office/drawing/2014/main" val="3904963376"/>
                    </a:ext>
                  </a:extLst>
                </a:gridCol>
              </a:tblGrid>
              <a:tr h="1097876">
                <a:tc rowSpan="4">
                  <a:txBody>
                    <a:bodyPr/>
                    <a:lstStyle/>
                    <a:p>
                      <a:pPr>
                        <a:lnSpc>
                          <a:spcPct val="107000"/>
                        </a:lnSpc>
                        <a:spcAft>
                          <a:spcPts val="800"/>
                        </a:spcAft>
                      </a:pPr>
                      <a:r>
                        <a:rPr lang="en-US" sz="1100" b="1" kern="100" dirty="0">
                          <a:solidFill>
                            <a:srgbClr val="000000"/>
                          </a:solidFill>
                          <a:effectLst/>
                          <a:highlight>
                            <a:srgbClr val="F4B083"/>
                          </a:highlight>
                          <a:latin typeface="Aptos" panose="020B0004020202020204" pitchFamily="34" charset="0"/>
                          <a:ea typeface="Calibri" panose="020F0502020204030204" pitchFamily="34" charset="0"/>
                          <a:cs typeface="Arial" panose="020B0604020202020204" pitchFamily="34" charset="0"/>
                        </a:rPr>
                        <a:t>Failure</a:t>
                      </a:r>
                      <a:endParaRPr lang="de-AT" sz="1400" kern="100" dirty="0">
                        <a:effectLst/>
                        <a:highlight>
                          <a:srgbClr val="F4B083"/>
                        </a:highligh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Stable</a:t>
                      </a:r>
                      <a:r>
                        <a:rPr lang="en-US" sz="1100" kern="100" baseline="30000">
                          <a:effectLst/>
                          <a:latin typeface="Aptos" panose="020B0004020202020204" pitchFamily="34" charset="0"/>
                          <a:ea typeface="Calibri" panose="020F0502020204030204" pitchFamily="34" charset="0"/>
                          <a:cs typeface="Arial" panose="020B0604020202020204" pitchFamily="34" charset="0"/>
                        </a:rPr>
                        <a:t>5</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No change in attributable signs/symptoms </a:t>
                      </a:r>
                      <a:r>
                        <a:rPr lang="en-US" sz="1100" b="1" kern="100" dirty="0">
                          <a:effectLst/>
                          <a:latin typeface="Aptos" panose="020B0004020202020204" pitchFamily="34" charset="0"/>
                          <a:ea typeface="Calibri" panose="020F0502020204030204" pitchFamily="34" charset="0"/>
                          <a:cs typeface="Arial" panose="020B0604020202020204" pitchFamily="34" charset="0"/>
                        </a:rPr>
                        <a:t>(STABLE)</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AND</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-10% to +25% radiographic reduction </a:t>
                      </a:r>
                      <a:r>
                        <a:rPr lang="en-US" sz="1100" b="1" kern="100">
                          <a:effectLst/>
                          <a:latin typeface="Aptos" panose="020B0004020202020204" pitchFamily="34" charset="0"/>
                          <a:ea typeface="Calibri" panose="020F0502020204030204" pitchFamily="34" charset="0"/>
                          <a:cs typeface="Arial" panose="020B0604020202020204" pitchFamily="34" charset="0"/>
                        </a:rPr>
                        <a:t>(STABLE)</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AND</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Any mycological response (Persistence OR Eradication)</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16726849"/>
                  </a:ext>
                </a:extLst>
              </a:tr>
              <a:tr h="1097876">
                <a:tc vMerge="1">
                  <a:txBody>
                    <a:bodyPr/>
                    <a:lstStyle/>
                    <a:p>
                      <a:endParaRPr lang="de-AT"/>
                    </a:p>
                  </a:txBody>
                  <a:tcPr/>
                </a:tc>
                <a:tc>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Stable</a:t>
                      </a:r>
                      <a:r>
                        <a:rPr lang="en-US" sz="1100" kern="100" baseline="30000" dirty="0">
                          <a:effectLst/>
                          <a:latin typeface="Aptos" panose="020B0004020202020204" pitchFamily="34" charset="0"/>
                          <a:ea typeface="Calibri" panose="020F0502020204030204" pitchFamily="34" charset="0"/>
                          <a:cs typeface="Arial" panose="020B0604020202020204" pitchFamily="34" charset="0"/>
                        </a:rPr>
                        <a:t>8</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Improvement/Resolution of attributable signs/symptoms (PARTIAL/COMPLETE)</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OR</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&gt;25% radiographic reduction</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(PARTIAL/COMPLETE)</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AND</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Persistence (FAILURE)</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19585322"/>
                  </a:ext>
                </a:extLst>
              </a:tr>
              <a:tr h="1097876">
                <a:tc vMerge="1">
                  <a:txBody>
                    <a:bodyPr/>
                    <a:lstStyle/>
                    <a:p>
                      <a:endParaRPr lang="de-AT"/>
                    </a:p>
                  </a:txBody>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Progression</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a:effectLst/>
                          <a:latin typeface="Aptos" panose="020B0004020202020204" pitchFamily="34" charset="0"/>
                          <a:ea typeface="Calibri" panose="020F0502020204030204" pitchFamily="34" charset="0"/>
                          <a:cs typeface="Arial" panose="020B0604020202020204" pitchFamily="34" charset="0"/>
                        </a:rPr>
                        <a:t>Worsening of any attributable sign/symptom on ordinal scale</a:t>
                      </a:r>
                      <a:endParaRPr lang="de-AT" sz="1400" kern="10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OR</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New sites of disease or ≥10% radiographic increase</a:t>
                      </a:r>
                      <a:r>
                        <a:rPr lang="en-US" sz="1100" kern="100" baseline="30000" dirty="0">
                          <a:effectLst/>
                          <a:latin typeface="Aptos" panose="020B0004020202020204" pitchFamily="34" charset="0"/>
                          <a:ea typeface="Calibri" panose="020F0502020204030204" pitchFamily="34" charset="0"/>
                          <a:cs typeface="Arial" panose="020B0604020202020204" pitchFamily="34" charset="0"/>
                        </a:rPr>
                        <a:t>9</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AND</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Any mycological response (Persistence OR Eradication)</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26001171"/>
                  </a:ext>
                </a:extLst>
              </a:tr>
              <a:tr h="694366">
                <a:tc vMerge="1">
                  <a:txBody>
                    <a:bodyPr/>
                    <a:lstStyle/>
                    <a:p>
                      <a:endParaRPr lang="de-AT"/>
                    </a:p>
                  </a:txBody>
                  <a:tcPr/>
                </a:tc>
                <a:tc>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Death</a:t>
                      </a:r>
                      <a:r>
                        <a:rPr lang="en-US" sz="1100" kern="100" baseline="30000" dirty="0">
                          <a:effectLst/>
                          <a:latin typeface="Aptos" panose="020B0004020202020204" pitchFamily="34" charset="0"/>
                          <a:ea typeface="Calibri" panose="020F0502020204030204" pitchFamily="34" charset="0"/>
                          <a:cs typeface="Arial" panose="020B0604020202020204" pitchFamily="34" charset="0"/>
                        </a:rPr>
                        <a:t>6</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a:lnSpc>
                          <a:spcPct val="107000"/>
                        </a:lnSpc>
                        <a:spcAft>
                          <a:spcPts val="800"/>
                        </a:spcAft>
                      </a:pPr>
                      <a:r>
                        <a:rPr lang="en-US" sz="1100" kern="100" dirty="0">
                          <a:effectLst/>
                          <a:latin typeface="Aptos" panose="020B0004020202020204" pitchFamily="34" charset="0"/>
                          <a:ea typeface="Calibri" panose="020F0502020204030204" pitchFamily="34" charset="0"/>
                          <a:cs typeface="Arial" panose="020B0604020202020204" pitchFamily="34" charset="0"/>
                        </a:rPr>
                        <a:t>Death during prespecified period of evaluation</a:t>
                      </a:r>
                      <a:endParaRPr lang="de-AT" sz="1400" kern="100" dirty="0">
                        <a:effectLst/>
                        <a:latin typeface="Calibri" panose="020F0502020204030204" pitchFamily="34" charset="0"/>
                        <a:ea typeface="Calibri" panose="020F0502020204030204" pitchFamily="34" charset="0"/>
                        <a:cs typeface="Raavi"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extLst>
                  <a:ext uri="{0D108BD9-81ED-4DB2-BD59-A6C34878D82A}">
                    <a16:rowId xmlns:a16="http://schemas.microsoft.com/office/drawing/2014/main" val="2389016365"/>
                  </a:ext>
                </a:extLst>
              </a:tr>
            </a:tbl>
          </a:graphicData>
        </a:graphic>
      </p:graphicFrame>
    </p:spTree>
    <p:extLst>
      <p:ext uri="{BB962C8B-B14F-4D97-AF65-F5344CB8AC3E}">
        <p14:creationId xmlns:p14="http://schemas.microsoft.com/office/powerpoint/2010/main" val="222664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AD3857-ADFA-99A7-7E98-CD170370A030}"/>
              </a:ext>
            </a:extLst>
          </p:cNvPr>
          <p:cNvSpPr>
            <a:spLocks noGrp="1"/>
          </p:cNvSpPr>
          <p:nvPr>
            <p:ph type="title"/>
          </p:nvPr>
        </p:nvSpPr>
        <p:spPr/>
        <p:txBody>
          <a:bodyPr/>
          <a:lstStyle/>
          <a:p>
            <a:r>
              <a:rPr lang="en-US" dirty="0"/>
              <a:t>Table 3.  Classification of Death in Pts with IFD</a:t>
            </a:r>
          </a:p>
        </p:txBody>
      </p:sp>
      <p:graphicFrame>
        <p:nvGraphicFramePr>
          <p:cNvPr id="7" name="Content Placeholder 6">
            <a:extLst>
              <a:ext uri="{FF2B5EF4-FFF2-40B4-BE49-F238E27FC236}">
                <a16:creationId xmlns:a16="http://schemas.microsoft.com/office/drawing/2014/main" id="{27DD208F-E8A3-CA29-E2BE-66567B5A3023}"/>
              </a:ext>
            </a:extLst>
          </p:cNvPr>
          <p:cNvGraphicFramePr>
            <a:graphicFrameLocks noGrp="1"/>
          </p:cNvGraphicFramePr>
          <p:nvPr>
            <p:ph idx="1"/>
          </p:nvPr>
        </p:nvGraphicFramePr>
        <p:xfrm>
          <a:off x="2091267" y="1825625"/>
          <a:ext cx="6956032" cy="4351338"/>
        </p:xfrm>
        <a:graphic>
          <a:graphicData uri="http://schemas.openxmlformats.org/drawingml/2006/table">
            <a:tbl>
              <a:tblPr firstRow="1" firstCol="1" bandRow="1">
                <a:tableStyleId>{5C22544A-7EE6-4342-B048-85BDC9FD1C3A}</a:tableStyleId>
              </a:tblPr>
              <a:tblGrid>
                <a:gridCol w="2582333">
                  <a:extLst>
                    <a:ext uri="{9D8B030D-6E8A-4147-A177-3AD203B41FA5}">
                      <a16:colId xmlns:a16="http://schemas.microsoft.com/office/drawing/2014/main" val="3987824305"/>
                    </a:ext>
                  </a:extLst>
                </a:gridCol>
                <a:gridCol w="4373699">
                  <a:extLst>
                    <a:ext uri="{9D8B030D-6E8A-4147-A177-3AD203B41FA5}">
                      <a16:colId xmlns:a16="http://schemas.microsoft.com/office/drawing/2014/main" val="3314150151"/>
                    </a:ext>
                  </a:extLst>
                </a:gridCol>
              </a:tblGrid>
              <a:tr h="634491">
                <a:tc>
                  <a:txBody>
                    <a:bodyPr/>
                    <a:lstStyle/>
                    <a:p>
                      <a:pPr marL="0" marR="0" algn="ctr">
                        <a:lnSpc>
                          <a:spcPct val="107000"/>
                        </a:lnSpc>
                        <a:spcBef>
                          <a:spcPts val="0"/>
                        </a:spcBef>
                        <a:spcAft>
                          <a:spcPts val="0"/>
                        </a:spcAft>
                      </a:pPr>
                      <a:r>
                        <a:rPr lang="en-US" sz="1400" kern="100" dirty="0">
                          <a:effectLst/>
                        </a:rPr>
                        <a:t>Death Classification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400" kern="100" dirty="0">
                          <a:effectLst/>
                        </a:rPr>
                        <a:t>Criteria for Classification</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124218108"/>
                  </a:ext>
                </a:extLst>
              </a:tr>
              <a:tr h="832967">
                <a:tc>
                  <a:txBody>
                    <a:bodyPr/>
                    <a:lstStyle/>
                    <a:p>
                      <a:pPr marL="0" marR="0" algn="ctr">
                        <a:lnSpc>
                          <a:spcPct val="107000"/>
                        </a:lnSpc>
                        <a:spcBef>
                          <a:spcPts val="0"/>
                        </a:spcBef>
                        <a:spcAft>
                          <a:spcPts val="0"/>
                        </a:spcAft>
                      </a:pPr>
                      <a:r>
                        <a:rPr lang="en-US" sz="1400" kern="100" dirty="0">
                          <a:solidFill>
                            <a:sysClr val="windowText" lastClr="000000"/>
                          </a:solidFill>
                          <a:effectLst/>
                        </a:rPr>
                        <a:t>Death due to IFD</a:t>
                      </a:r>
                      <a:endParaRPr lang="en-US" sz="14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kern="100">
                          <a:solidFill>
                            <a:sysClr val="windowText" lastClr="000000"/>
                          </a:solidFill>
                          <a:effectLst/>
                        </a:rPr>
                        <a:t>Death was directly due to consequences of progressive invasive fungal disease or antifungal treatment</a:t>
                      </a:r>
                      <a:endParaRPr lang="en-US" sz="14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2334203"/>
                  </a:ext>
                </a:extLst>
              </a:tr>
              <a:tr h="1286625">
                <a:tc>
                  <a:txBody>
                    <a:bodyPr/>
                    <a:lstStyle/>
                    <a:p>
                      <a:pPr marL="0" marR="0" algn="ctr">
                        <a:lnSpc>
                          <a:spcPct val="107000"/>
                        </a:lnSpc>
                        <a:spcBef>
                          <a:spcPts val="0"/>
                        </a:spcBef>
                        <a:spcAft>
                          <a:spcPts val="0"/>
                        </a:spcAft>
                      </a:pPr>
                      <a:r>
                        <a:rPr lang="en-US" sz="1400" kern="100" dirty="0">
                          <a:solidFill>
                            <a:sysClr val="windowText" lastClr="000000"/>
                          </a:solidFill>
                          <a:effectLst/>
                        </a:rPr>
                        <a:t>Death associated with IFD</a:t>
                      </a:r>
                      <a:endParaRPr lang="en-US" sz="14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kern="100" dirty="0">
                          <a:solidFill>
                            <a:sysClr val="windowText" lastClr="000000"/>
                          </a:solidFill>
                          <a:effectLst/>
                        </a:rPr>
                        <a:t>Death was associated with residual or ongoing fungal disease or treatment. The fungal disease was likely a contributing cause of death along with other condition(s) such as progression of underlying disease</a:t>
                      </a:r>
                      <a:endParaRPr lang="en-US" sz="14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2740556"/>
                  </a:ext>
                </a:extLst>
              </a:tr>
              <a:tr h="1246930">
                <a:tc>
                  <a:txBody>
                    <a:bodyPr/>
                    <a:lstStyle/>
                    <a:p>
                      <a:pPr marL="0" marR="0" algn="ctr">
                        <a:lnSpc>
                          <a:spcPct val="107000"/>
                        </a:lnSpc>
                        <a:spcBef>
                          <a:spcPts val="0"/>
                        </a:spcBef>
                        <a:spcAft>
                          <a:spcPts val="0"/>
                        </a:spcAft>
                      </a:pPr>
                      <a:r>
                        <a:rPr lang="en-US" sz="1400" kern="100">
                          <a:solidFill>
                            <a:sysClr val="windowText" lastClr="000000"/>
                          </a:solidFill>
                          <a:effectLst/>
                        </a:rPr>
                        <a:t>Death not associated with IFD</a:t>
                      </a:r>
                      <a:endParaRPr lang="en-US" sz="14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kern="100" dirty="0">
                          <a:solidFill>
                            <a:sysClr val="windowText" lastClr="000000"/>
                          </a:solidFill>
                          <a:effectLst/>
                        </a:rPr>
                        <a:t>Death was not associated with residual or ongoing invasive fungal disease or antifungal treatment and likely due to progression of underlying disease or other condition(s) not related to the fungal infection</a:t>
                      </a:r>
                      <a:endParaRPr lang="en-US" sz="14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4543481"/>
                  </a:ext>
                </a:extLst>
              </a:tr>
              <a:tr h="350325">
                <a:tc>
                  <a:txBody>
                    <a:bodyPr/>
                    <a:lstStyle/>
                    <a:p>
                      <a:pPr marL="0" marR="0" algn="ctr">
                        <a:lnSpc>
                          <a:spcPct val="107000"/>
                        </a:lnSpc>
                        <a:spcBef>
                          <a:spcPts val="0"/>
                        </a:spcBef>
                        <a:spcAft>
                          <a:spcPts val="0"/>
                        </a:spcAft>
                      </a:pPr>
                      <a:r>
                        <a:rPr lang="en-US" sz="1400" kern="100">
                          <a:solidFill>
                            <a:sysClr val="windowText" lastClr="000000"/>
                          </a:solidFill>
                          <a:effectLst/>
                        </a:rPr>
                        <a:t>Indeterminant</a:t>
                      </a:r>
                      <a:endParaRPr lang="en-US" sz="14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400" kern="100" dirty="0">
                          <a:solidFill>
                            <a:sysClr val="windowText" lastClr="000000"/>
                          </a:solidFill>
                          <a:effectLst/>
                        </a:rPr>
                        <a:t>Not associated with 3 above categories</a:t>
                      </a:r>
                      <a:endParaRPr lang="en-US" sz="14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049" marR="6804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9009693"/>
                  </a:ext>
                </a:extLst>
              </a:tr>
            </a:tbl>
          </a:graphicData>
        </a:graphic>
      </p:graphicFrame>
    </p:spTree>
    <p:extLst>
      <p:ext uri="{BB962C8B-B14F-4D97-AF65-F5344CB8AC3E}">
        <p14:creationId xmlns:p14="http://schemas.microsoft.com/office/powerpoint/2010/main" val="833988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20F6AB-FE0E-AA78-814B-B5CBBBA5B21D}"/>
              </a:ext>
            </a:extLst>
          </p:cNvPr>
          <p:cNvSpPr>
            <a:spLocks noGrp="1"/>
          </p:cNvSpPr>
          <p:nvPr>
            <p:ph type="title"/>
          </p:nvPr>
        </p:nvSpPr>
        <p:spPr>
          <a:xfrm>
            <a:off x="821269" y="1366837"/>
            <a:ext cx="2785533" cy="3636963"/>
          </a:xfrm>
          <a:ln>
            <a:solidFill>
              <a:schemeClr val="tx1"/>
            </a:solidFill>
          </a:ln>
        </p:spPr>
        <p:txBody>
          <a:bodyPr>
            <a:noAutofit/>
          </a:bodyPr>
          <a:lstStyle/>
          <a:p>
            <a:r>
              <a:rPr lang="en-US" sz="3200" b="1" dirty="0"/>
              <a:t>Supplementary Table.</a:t>
            </a:r>
            <a:br>
              <a:rPr lang="en-US" sz="3200" dirty="0"/>
            </a:br>
            <a:br>
              <a:rPr lang="en-US" sz="3200" dirty="0"/>
            </a:br>
            <a:r>
              <a:rPr lang="en-US" sz="3200" dirty="0"/>
              <a:t>Symptoms for Assessment of Pulmonary Aspergillosis (CTAE)</a:t>
            </a:r>
          </a:p>
        </p:txBody>
      </p:sp>
      <p:graphicFrame>
        <p:nvGraphicFramePr>
          <p:cNvPr id="6" name="Table 5">
            <a:extLst>
              <a:ext uri="{FF2B5EF4-FFF2-40B4-BE49-F238E27FC236}">
                <a16:creationId xmlns:a16="http://schemas.microsoft.com/office/drawing/2014/main" id="{4D2A674C-5B1E-D756-D82E-2E7F29C12AF3}"/>
              </a:ext>
            </a:extLst>
          </p:cNvPr>
          <p:cNvGraphicFramePr>
            <a:graphicFrameLocks noGrp="1"/>
          </p:cNvGraphicFramePr>
          <p:nvPr/>
        </p:nvGraphicFramePr>
        <p:xfrm>
          <a:off x="4453466" y="149730"/>
          <a:ext cx="7196665" cy="6601498"/>
        </p:xfrm>
        <a:graphic>
          <a:graphicData uri="http://schemas.openxmlformats.org/drawingml/2006/table">
            <a:tbl>
              <a:tblPr firstRow="1" firstCol="1" bandRow="1">
                <a:tableStyleId>{5C22544A-7EE6-4342-B048-85BDC9FD1C3A}</a:tableStyleId>
              </a:tblPr>
              <a:tblGrid>
                <a:gridCol w="1573260">
                  <a:extLst>
                    <a:ext uri="{9D8B030D-6E8A-4147-A177-3AD203B41FA5}">
                      <a16:colId xmlns:a16="http://schemas.microsoft.com/office/drawing/2014/main" val="2771356208"/>
                    </a:ext>
                  </a:extLst>
                </a:gridCol>
                <a:gridCol w="916709">
                  <a:extLst>
                    <a:ext uri="{9D8B030D-6E8A-4147-A177-3AD203B41FA5}">
                      <a16:colId xmlns:a16="http://schemas.microsoft.com/office/drawing/2014/main" val="2091952975"/>
                    </a:ext>
                  </a:extLst>
                </a:gridCol>
                <a:gridCol w="1126066">
                  <a:extLst>
                    <a:ext uri="{9D8B030D-6E8A-4147-A177-3AD203B41FA5}">
                      <a16:colId xmlns:a16="http://schemas.microsoft.com/office/drawing/2014/main" val="3471377979"/>
                    </a:ext>
                  </a:extLst>
                </a:gridCol>
                <a:gridCol w="1201496">
                  <a:extLst>
                    <a:ext uri="{9D8B030D-6E8A-4147-A177-3AD203B41FA5}">
                      <a16:colId xmlns:a16="http://schemas.microsoft.com/office/drawing/2014/main" val="2104474678"/>
                    </a:ext>
                  </a:extLst>
                </a:gridCol>
                <a:gridCol w="1236134">
                  <a:extLst>
                    <a:ext uri="{9D8B030D-6E8A-4147-A177-3AD203B41FA5}">
                      <a16:colId xmlns:a16="http://schemas.microsoft.com/office/drawing/2014/main" val="1645303757"/>
                    </a:ext>
                  </a:extLst>
                </a:gridCol>
                <a:gridCol w="1143000">
                  <a:extLst>
                    <a:ext uri="{9D8B030D-6E8A-4147-A177-3AD203B41FA5}">
                      <a16:colId xmlns:a16="http://schemas.microsoft.com/office/drawing/2014/main" val="1186066906"/>
                    </a:ext>
                  </a:extLst>
                </a:gridCol>
              </a:tblGrid>
              <a:tr h="423622">
                <a:tc>
                  <a:txBody>
                    <a:bodyPr/>
                    <a:lstStyle/>
                    <a:p>
                      <a:pPr marL="0" marR="0" algn="ctr">
                        <a:lnSpc>
                          <a:spcPct val="107000"/>
                        </a:lnSpc>
                        <a:spcBef>
                          <a:spcPts val="0"/>
                        </a:spcBef>
                        <a:spcAft>
                          <a:spcPts val="0"/>
                        </a:spcAft>
                      </a:pPr>
                      <a:r>
                        <a:rPr lang="en-US" sz="1200" kern="100" dirty="0">
                          <a:effectLst/>
                        </a:rPr>
                        <a:t>Attributable</a:t>
                      </a:r>
                    </a:p>
                    <a:p>
                      <a:pPr marL="0" marR="0" algn="ctr">
                        <a:lnSpc>
                          <a:spcPct val="107000"/>
                        </a:lnSpc>
                        <a:spcBef>
                          <a:spcPts val="0"/>
                        </a:spcBef>
                        <a:spcAft>
                          <a:spcPts val="0"/>
                        </a:spcAft>
                      </a:pPr>
                      <a:r>
                        <a:rPr lang="en-US" sz="1200" kern="100" dirty="0">
                          <a:effectLst/>
                        </a:rPr>
                        <a:t>Symptom</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dirty="0">
                          <a:effectLst/>
                        </a:rPr>
                        <a:t>Grade 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dirty="0">
                          <a:effectLst/>
                        </a:rPr>
                        <a:t>Grade 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a:effectLst/>
                        </a:rPr>
                        <a:t>Grade 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a:effectLst/>
                        </a:rPr>
                        <a:t>Grade 3</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B w="12700" cap="flat" cmpd="sng" algn="ctr">
                      <a:solidFill>
                        <a:schemeClr val="tx1"/>
                      </a:solidFill>
                      <a:prstDash val="solid"/>
                      <a:round/>
                      <a:headEnd type="none" w="med" len="med"/>
                      <a:tailEnd type="none" w="med" len="med"/>
                    </a:lnB>
                    <a:solidFill>
                      <a:schemeClr val="tx1"/>
                    </a:solidFill>
                  </a:tcPr>
                </a:tc>
                <a:tc>
                  <a:txBody>
                    <a:bodyPr/>
                    <a:lstStyle/>
                    <a:p>
                      <a:pPr marL="0" marR="0" algn="ctr">
                        <a:lnSpc>
                          <a:spcPct val="107000"/>
                        </a:lnSpc>
                        <a:spcBef>
                          <a:spcPts val="0"/>
                        </a:spcBef>
                        <a:spcAft>
                          <a:spcPts val="0"/>
                        </a:spcAft>
                      </a:pPr>
                      <a:r>
                        <a:rPr lang="en-US" sz="1200" kern="100" dirty="0">
                          <a:effectLst/>
                        </a:rPr>
                        <a:t>Grade 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4107732433"/>
                  </a:ext>
                </a:extLst>
              </a:tr>
              <a:tr h="741614">
                <a:tc>
                  <a:txBody>
                    <a:bodyPr/>
                    <a:lstStyle/>
                    <a:p>
                      <a:pPr marL="0" marR="0" algn="ctr">
                        <a:lnSpc>
                          <a:spcPct val="107000"/>
                        </a:lnSpc>
                        <a:spcBef>
                          <a:spcPts val="0"/>
                        </a:spcBef>
                        <a:spcAft>
                          <a:spcPts val="0"/>
                        </a:spcAft>
                      </a:pPr>
                      <a:r>
                        <a:rPr lang="en-US" sz="1200" kern="100" dirty="0">
                          <a:solidFill>
                            <a:sysClr val="windowText" lastClr="000000"/>
                          </a:solidFill>
                          <a:effectLst/>
                        </a:rPr>
                        <a:t>Dyspnea</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Not present</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dirty="0">
                          <a:solidFill>
                            <a:sysClr val="windowText" lastClr="000000"/>
                          </a:solidFill>
                          <a:effectLst/>
                        </a:rPr>
                        <a:t>Mild</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Moderate, medical intervention indicated</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dirty="0">
                          <a:solidFill>
                            <a:sysClr val="windowText" lastClr="000000"/>
                          </a:solidFill>
                          <a:effectLst/>
                        </a:rPr>
                        <a:t>Severe, limiting ADLs</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dirty="0">
                          <a:solidFill>
                            <a:sysClr val="windowText" lastClr="000000"/>
                          </a:solidFill>
                          <a:effectLst/>
                        </a:rPr>
                        <a:t>-</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0298999"/>
                  </a:ext>
                </a:extLst>
              </a:tr>
              <a:tr h="741614">
                <a:tc>
                  <a:txBody>
                    <a:bodyPr/>
                    <a:lstStyle/>
                    <a:p>
                      <a:pPr marL="0" marR="0" algn="ctr">
                        <a:lnSpc>
                          <a:spcPct val="107000"/>
                        </a:lnSpc>
                        <a:spcBef>
                          <a:spcPts val="0"/>
                        </a:spcBef>
                        <a:spcAft>
                          <a:spcPts val="0"/>
                        </a:spcAft>
                      </a:pPr>
                      <a:r>
                        <a:rPr lang="en-US" sz="1200" kern="100">
                          <a:solidFill>
                            <a:sysClr val="windowText" lastClr="000000"/>
                          </a:solidFill>
                          <a:effectLst/>
                        </a:rPr>
                        <a:t>Cough</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dirty="0">
                          <a:solidFill>
                            <a:sysClr val="windowText" lastClr="000000"/>
                          </a:solidFill>
                          <a:effectLst/>
                        </a:rPr>
                        <a:t>Not present</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Mild</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Moderate, medical intervention indicated</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Severe, limiting ADLs</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9415650"/>
                  </a:ext>
                </a:extLst>
              </a:tr>
              <a:tr h="741614">
                <a:tc>
                  <a:txBody>
                    <a:bodyPr/>
                    <a:lstStyle/>
                    <a:p>
                      <a:pPr marL="0" marR="0" algn="ctr">
                        <a:lnSpc>
                          <a:spcPct val="107000"/>
                        </a:lnSpc>
                        <a:spcBef>
                          <a:spcPts val="0"/>
                        </a:spcBef>
                        <a:spcAft>
                          <a:spcPts val="0"/>
                        </a:spcAft>
                      </a:pPr>
                      <a:r>
                        <a:rPr lang="en-US" sz="1200" kern="100">
                          <a:solidFill>
                            <a:sysClr val="windowText" lastClr="000000"/>
                          </a:solidFill>
                          <a:effectLst/>
                        </a:rPr>
                        <a:t>Pleuritic chest pain</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Not present</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Mild</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Moderate, medical intervention indicated</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Severe, limiting ADLs</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2666198"/>
                  </a:ext>
                </a:extLst>
              </a:tr>
              <a:tr h="937337">
                <a:tc>
                  <a:txBody>
                    <a:bodyPr/>
                    <a:lstStyle/>
                    <a:p>
                      <a:pPr marL="0" marR="0" algn="ctr">
                        <a:lnSpc>
                          <a:spcPct val="107000"/>
                        </a:lnSpc>
                        <a:spcBef>
                          <a:spcPts val="0"/>
                        </a:spcBef>
                        <a:spcAft>
                          <a:spcPts val="0"/>
                        </a:spcAft>
                      </a:pPr>
                      <a:r>
                        <a:rPr lang="en-US" sz="1200" kern="100">
                          <a:solidFill>
                            <a:sysClr val="windowText" lastClr="000000"/>
                          </a:solidFill>
                          <a:effectLst/>
                        </a:rPr>
                        <a:t>Bronchopulmonary hemorrhage (hemoptysis)</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Not present</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Mild</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dirty="0">
                          <a:solidFill>
                            <a:sysClr val="windowText" lastClr="000000"/>
                          </a:solidFill>
                          <a:effectLst/>
                        </a:rPr>
                        <a:t>Moderate</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Severe, hospitalization or invasive intervention indicated</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Life-threatening</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8455908"/>
                  </a:ext>
                </a:extLst>
              </a:tr>
              <a:tr h="1042944">
                <a:tc>
                  <a:txBody>
                    <a:bodyPr/>
                    <a:lstStyle/>
                    <a:p>
                      <a:pPr marL="0" marR="0" algn="ctr">
                        <a:lnSpc>
                          <a:spcPct val="107000"/>
                        </a:lnSpc>
                        <a:spcBef>
                          <a:spcPts val="0"/>
                        </a:spcBef>
                        <a:spcAft>
                          <a:spcPts val="0"/>
                        </a:spcAft>
                      </a:pPr>
                      <a:r>
                        <a:rPr lang="en-US" sz="1200" kern="100">
                          <a:solidFill>
                            <a:sysClr val="windowText" lastClr="000000"/>
                          </a:solidFill>
                          <a:effectLst/>
                        </a:rPr>
                        <a:t>Hypoxia / Respiratory Failure</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Not present</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Need for intermittent supplemental oxygen</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SpO2 &lt;88% or PaO2 &lt;55; Need for continuous supplemental oxygen</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dirty="0">
                          <a:solidFill>
                            <a:sysClr val="windowText" lastClr="000000"/>
                          </a:solidFill>
                          <a:effectLst/>
                        </a:rPr>
                        <a:t>Life-threatening intubation / ventilatory support indicated</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0930660"/>
                  </a:ext>
                </a:extLst>
              </a:tr>
              <a:tr h="897959">
                <a:tc>
                  <a:txBody>
                    <a:bodyPr/>
                    <a:lstStyle/>
                    <a:p>
                      <a:pPr marL="0" marR="0" algn="ctr">
                        <a:lnSpc>
                          <a:spcPct val="107000"/>
                        </a:lnSpc>
                        <a:spcBef>
                          <a:spcPts val="0"/>
                        </a:spcBef>
                        <a:spcAft>
                          <a:spcPts val="0"/>
                        </a:spcAft>
                      </a:pPr>
                      <a:r>
                        <a:rPr lang="en-US" sz="1200" kern="100">
                          <a:solidFill>
                            <a:sysClr val="windowText" lastClr="000000"/>
                          </a:solidFill>
                          <a:effectLst/>
                        </a:rPr>
                        <a:t>Attributable Fever</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Not present</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38.0 - 39.0 degrees C (100.4 - 102.2 degrees F) </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&gt;39.0 - 40.0 degrees C (102.3 - 104.0 degrees F)</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&gt;40.0 degrees C (&gt;104.0 degrees F) for &lt;=24 hrs</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dirty="0">
                          <a:solidFill>
                            <a:sysClr val="windowText" lastClr="000000"/>
                          </a:solidFill>
                          <a:effectLst/>
                        </a:rPr>
                        <a:t>&gt;40.0 degrees C (&gt;104.0 degrees F) for &gt;24 </a:t>
                      </a:r>
                      <a:r>
                        <a:rPr lang="en-US" sz="1200" kern="100" dirty="0" err="1">
                          <a:solidFill>
                            <a:sysClr val="windowText" lastClr="000000"/>
                          </a:solidFill>
                          <a:effectLst/>
                        </a:rPr>
                        <a:t>hrs</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1333497"/>
                  </a:ext>
                </a:extLst>
              </a:tr>
              <a:tr h="944498">
                <a:tc>
                  <a:txBody>
                    <a:bodyPr/>
                    <a:lstStyle/>
                    <a:p>
                      <a:pPr marL="0" marR="0" algn="ctr">
                        <a:lnSpc>
                          <a:spcPct val="107000"/>
                        </a:lnSpc>
                        <a:spcBef>
                          <a:spcPts val="0"/>
                        </a:spcBef>
                        <a:spcAft>
                          <a:spcPts val="0"/>
                        </a:spcAft>
                      </a:pPr>
                      <a:r>
                        <a:rPr lang="en-US" sz="1200" kern="100">
                          <a:solidFill>
                            <a:sysClr val="windowText" lastClr="000000"/>
                          </a:solidFill>
                          <a:effectLst/>
                        </a:rPr>
                        <a:t>Attributable Sepsis</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Not present</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Fever with or without constitutional symptoms</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Hypotension responding to fluids</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a:solidFill>
                            <a:sysClr val="windowText" lastClr="000000"/>
                          </a:solidFill>
                          <a:effectLst/>
                        </a:rPr>
                        <a:t>Hypotension managed with one pressor</a:t>
                      </a:r>
                      <a:endParaRPr lang="en-US" sz="1200" kern="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1200" kern="100" dirty="0">
                          <a:solidFill>
                            <a:sysClr val="windowText" lastClr="000000"/>
                          </a:solidFill>
                          <a:effectLst/>
                        </a:rPr>
                        <a:t>Life-threatening; multi-pressor shock</a:t>
                      </a:r>
                      <a:endParaRPr lang="en-US" sz="1200" kern="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56" marR="4625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6038812"/>
                  </a:ext>
                </a:extLst>
              </a:tr>
            </a:tbl>
          </a:graphicData>
        </a:graphic>
      </p:graphicFrame>
    </p:spTree>
    <p:extLst>
      <p:ext uri="{BB962C8B-B14F-4D97-AF65-F5344CB8AC3E}">
        <p14:creationId xmlns:p14="http://schemas.microsoft.com/office/powerpoint/2010/main" val="3558621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5A53D-2EE1-25C1-7983-8C86AC47DC25}"/>
              </a:ext>
            </a:extLst>
          </p:cNvPr>
          <p:cNvSpPr>
            <a:spLocks noGrp="1"/>
          </p:cNvSpPr>
          <p:nvPr>
            <p:ph type="title"/>
          </p:nvPr>
        </p:nvSpPr>
        <p:spPr/>
        <p:txBody>
          <a:bodyPr>
            <a:normAutofit fontScale="90000"/>
          </a:bodyPr>
          <a:lstStyle/>
          <a:p>
            <a:r>
              <a:rPr lang="en-US" dirty="0"/>
              <a:t>Figure 1- Response evaluation flowchart for primary antifungal therapy- Aspergillus/</a:t>
            </a:r>
            <a:r>
              <a:rPr lang="en-US" dirty="0" err="1"/>
              <a:t>Moulds</a:t>
            </a:r>
            <a:endParaRPr lang="en-US" dirty="0"/>
          </a:p>
        </p:txBody>
      </p:sp>
      <p:pic>
        <p:nvPicPr>
          <p:cNvPr id="2" name="Grafik 1">
            <a:extLst>
              <a:ext uri="{FF2B5EF4-FFF2-40B4-BE49-F238E27FC236}">
                <a16:creationId xmlns:a16="http://schemas.microsoft.com/office/drawing/2014/main" id="{8791D46F-4354-D548-FA52-6AD2EB9BDBAF}"/>
              </a:ext>
            </a:extLst>
          </p:cNvPr>
          <p:cNvPicPr>
            <a:picLocks noChangeAspect="1"/>
          </p:cNvPicPr>
          <p:nvPr/>
        </p:nvPicPr>
        <p:blipFill>
          <a:blip r:embed="rId2"/>
          <a:stretch>
            <a:fillRect/>
          </a:stretch>
        </p:blipFill>
        <p:spPr>
          <a:xfrm>
            <a:off x="1449574" y="1638277"/>
            <a:ext cx="9292851" cy="5219723"/>
          </a:xfrm>
          <a:prstGeom prst="rect">
            <a:avLst/>
          </a:prstGeom>
        </p:spPr>
      </p:pic>
    </p:spTree>
    <p:extLst>
      <p:ext uri="{BB962C8B-B14F-4D97-AF65-F5344CB8AC3E}">
        <p14:creationId xmlns:p14="http://schemas.microsoft.com/office/powerpoint/2010/main" val="741412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F8A0E4472D57B4BAC778D171889AB01" ma:contentTypeVersion="18" ma:contentTypeDescription="Create a new document." ma:contentTypeScope="" ma:versionID="fed73a92e98493ddfd32e546e721ce47">
  <xsd:schema xmlns:xsd="http://www.w3.org/2001/XMLSchema" xmlns:xs="http://www.w3.org/2001/XMLSchema" xmlns:p="http://schemas.microsoft.com/office/2006/metadata/properties" xmlns:ns2="e2f6fb73-1b23-4b6a-bffc-47839f31ee74" xmlns:ns3="5791d5cc-fff0-4d52-85c5-843e3f941e97" targetNamespace="http://schemas.microsoft.com/office/2006/metadata/properties" ma:root="true" ma:fieldsID="b233ea021936204f3c294201532a5181" ns2:_="" ns3:_="">
    <xsd:import namespace="e2f6fb73-1b23-4b6a-bffc-47839f31ee74"/>
    <xsd:import namespace="5791d5cc-fff0-4d52-85c5-843e3f941e97"/>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f6fb73-1b23-4b6a-bffc-47839f31ee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4d314b1-1c69-4210-8ab4-1e7bb76d73a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791d5cc-fff0-4d52-85c5-843e3f941e9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0e2f6a0-f4fb-4ea6-a9f3-65e3142f3524}" ma:internalName="TaxCatchAll" ma:showField="CatchAllData" ma:web="5791d5cc-fff0-4d52-85c5-843e3f941e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B3E7CD-A798-4BA4-9E59-8DE6B4FAC6E9}"/>
</file>

<file path=customXml/itemProps2.xml><?xml version="1.0" encoding="utf-8"?>
<ds:datastoreItem xmlns:ds="http://schemas.openxmlformats.org/officeDocument/2006/customXml" ds:itemID="{0E21A799-55B7-4CA2-92DD-537152DDFAFB}"/>
</file>

<file path=docProps/app.xml><?xml version="1.0" encoding="utf-8"?>
<Properties xmlns="http://schemas.openxmlformats.org/officeDocument/2006/extended-properties" xmlns:vt="http://schemas.openxmlformats.org/officeDocument/2006/docPropsVTypes">
  <TotalTime>0</TotalTime>
  <Words>1468</Words>
  <Application>Microsoft Office PowerPoint</Application>
  <PresentationFormat>Breitbild</PresentationFormat>
  <Paragraphs>249</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Aptos</vt:lpstr>
      <vt:lpstr>Arial</vt:lpstr>
      <vt:lpstr>Calibri</vt:lpstr>
      <vt:lpstr>Calibri Light</vt:lpstr>
      <vt:lpstr>Office Theme</vt:lpstr>
      <vt:lpstr>Aspergillus/Rare Molds</vt:lpstr>
      <vt:lpstr>Aspergillus/Moulds Working Group</vt:lpstr>
      <vt:lpstr>Timeline</vt:lpstr>
      <vt:lpstr>Table 1. Summary of Framework for Response Criteria for Aspergillus/Other Mould Infections in Clinical Trials</vt:lpstr>
      <vt:lpstr>PowerPoint-Präsentation</vt:lpstr>
      <vt:lpstr>PowerPoint-Präsentation</vt:lpstr>
      <vt:lpstr>Table 3.  Classification of Death in Pts with IFD</vt:lpstr>
      <vt:lpstr>Supplementary Table.  Symptoms for Assessment of Pulmonary Aspergillosis (CTAE)</vt:lpstr>
      <vt:lpstr>Figure 1- Response evaluation flowchart for primary antifungal therapy- Aspergillus/Moulds</vt:lpstr>
    </vt:vector>
  </TitlesOfParts>
  <Company>The Ohio State University College of Nursing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Aspergillus/Moulds</dc:title>
  <dc:creator>Jones, Carolynn</dc:creator>
  <cp:lastModifiedBy>Martin Hönigl</cp:lastModifiedBy>
  <cp:revision>4</cp:revision>
  <dcterms:created xsi:type="dcterms:W3CDTF">2024-03-11T13:32:58Z</dcterms:created>
  <dcterms:modified xsi:type="dcterms:W3CDTF">2024-05-23T07:57:22Z</dcterms:modified>
</cp:coreProperties>
</file>