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73" r:id="rId5"/>
    <p:sldId id="275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F76C2A-825A-AA27-3D30-6AB8BB5DA400}" name="Kim, Peter" initials="KP" userId="S::KIMP@fda.gov::016137ab-3571-4c6f-81f0-1dfa09e994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6753AA-FBDC-493E-8B94-4A164F85BF54}" v="1" dt="2024-01-05T18:40:35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vankar, Sanjay" userId="34c08af8-9da8-4b50-8346-7ed802ce939b" providerId="ADAL" clId="{F96753AA-FBDC-493E-8B94-4A164F85BF54}"/>
    <pc:docChg chg="custSel delSld modSld">
      <pc:chgData name="Revankar, Sanjay" userId="34c08af8-9da8-4b50-8346-7ed802ce939b" providerId="ADAL" clId="{F96753AA-FBDC-493E-8B94-4A164F85BF54}" dt="2024-01-05T18:55:02.262" v="188" actId="20577"/>
      <pc:docMkLst>
        <pc:docMk/>
      </pc:docMkLst>
      <pc:sldChg chg="modSp mod">
        <pc:chgData name="Revankar, Sanjay" userId="34c08af8-9da8-4b50-8346-7ed802ce939b" providerId="ADAL" clId="{F96753AA-FBDC-493E-8B94-4A164F85BF54}" dt="2024-01-05T18:51:48.729" v="144" actId="115"/>
        <pc:sldMkLst>
          <pc:docMk/>
          <pc:sldMk cId="3835348276" sldId="273"/>
        </pc:sldMkLst>
        <pc:spChg chg="mod">
          <ac:chgData name="Revankar, Sanjay" userId="34c08af8-9da8-4b50-8346-7ed802ce939b" providerId="ADAL" clId="{F96753AA-FBDC-493E-8B94-4A164F85BF54}" dt="2024-01-05T18:51:48.729" v="144" actId="115"/>
          <ac:spMkLst>
            <pc:docMk/>
            <pc:sldMk cId="3835348276" sldId="273"/>
            <ac:spMk id="3" creationId="{A2B56FF8-EC0E-8294-9AAF-43C1F31A71A7}"/>
          </ac:spMkLst>
        </pc:spChg>
      </pc:sldChg>
      <pc:sldChg chg="modSp mod">
        <pc:chgData name="Revankar, Sanjay" userId="34c08af8-9da8-4b50-8346-7ed802ce939b" providerId="ADAL" clId="{F96753AA-FBDC-493E-8B94-4A164F85BF54}" dt="2024-01-05T18:55:02.262" v="188" actId="20577"/>
        <pc:sldMkLst>
          <pc:docMk/>
          <pc:sldMk cId="3878251631" sldId="275"/>
        </pc:sldMkLst>
        <pc:spChg chg="mod">
          <ac:chgData name="Revankar, Sanjay" userId="34c08af8-9da8-4b50-8346-7ed802ce939b" providerId="ADAL" clId="{F96753AA-FBDC-493E-8B94-4A164F85BF54}" dt="2024-01-05T18:55:02.262" v="188" actId="20577"/>
          <ac:spMkLst>
            <pc:docMk/>
            <pc:sldMk cId="3878251631" sldId="275"/>
            <ac:spMk id="3" creationId="{A2B56FF8-EC0E-8294-9AAF-43C1F31A71A7}"/>
          </ac:spMkLst>
        </pc:spChg>
      </pc:sldChg>
      <pc:sldChg chg="del">
        <pc:chgData name="Revankar, Sanjay" userId="34c08af8-9da8-4b50-8346-7ed802ce939b" providerId="ADAL" clId="{F96753AA-FBDC-493E-8B94-4A164F85BF54}" dt="2024-01-05T18:40:20.633" v="100" actId="2696"/>
        <pc:sldMkLst>
          <pc:docMk/>
          <pc:sldMk cId="2207477620" sldId="276"/>
        </pc:sldMkLst>
      </pc:sldChg>
      <pc:sldChg chg="del">
        <pc:chgData name="Revankar, Sanjay" userId="34c08af8-9da8-4b50-8346-7ed802ce939b" providerId="ADAL" clId="{F96753AA-FBDC-493E-8B94-4A164F85BF54}" dt="2024-01-05T18:28:17.475" v="0" actId="2696"/>
        <pc:sldMkLst>
          <pc:docMk/>
          <pc:sldMk cId="1894304167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ADD48-5213-4219-8B46-F6601B79851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0EA85-3139-4439-8656-518C82FBD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3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64FB2-F1F6-E643-2017-36CCB6308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56F6F3-137D-EB2E-982A-E326DCF8F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E159F-0383-BF30-536A-C9E45DA7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4F91E-AE31-1BD4-13E0-FE7CB038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A23E5-7EE8-CD53-24B7-E8802DE4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5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873D9-A835-6045-6BFF-A2C22F3B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CAC36-D819-8AEB-CFC4-912CE372D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E3A13-77AA-9C3B-230B-6A0FFFC5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4C6A6-FB5C-2B7D-49A2-039AEC48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03641-FF6E-0210-E119-487186E59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2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F52B0-335B-E2F1-4F92-43B997C81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4C5F2-A963-25D0-BD8B-434DC4F35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F85C1-D3DC-3821-BA57-7B8297B4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0A0CC-4529-1FBE-22D8-856AE2DB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E19DE-89F4-8BDE-FAA2-B9D697AA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0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0C62-8786-584C-6CA1-DE4C6A94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40429-B66F-D10F-3C58-F5656949C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6362A-1C66-D4CC-7106-B0CCA2757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3E05-3F62-F24C-1C29-D65ABA42F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16CFC-D888-04C6-C135-7834F1F20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8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B2A5-6C9C-B055-9E41-89DA00557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D7497-4DBB-878C-6828-6A9FF320E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189BE-6EDD-ADFD-F907-1CF4A325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39B78-58C2-3CA3-04B8-94B1FB7C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30DDE-6EB1-CA3A-FCFA-A1BBCC49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6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5992-82D9-FCE9-DFC1-E1F17D980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4BAC-4492-F03C-31F5-C8E9F3E89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4B7F4-B5A6-00B4-D155-0B51D9F90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1199A-F15B-A84C-428D-C68B778D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BFCB6-7CFF-2872-7ECB-6009F9D53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12BAF-9E6E-E580-F7CE-8A286BF3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0D588-96E7-000B-9E6B-95708011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F3FD6-047D-3D80-634B-A621EDD22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3218C-D5B3-527E-258E-60C617F96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CFC2C-51D2-E946-6DEA-BAD0A446A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E5882-BE2C-0921-E70C-A25116EC9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1891F-47D0-B8A4-0B7F-81847F89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7570A-071F-387D-2131-C9D9B0CD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C41399-43B8-A691-D955-1B3C0CB2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0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12F2-C341-48E3-4FF4-D806DBDC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0F74D-E790-4A2D-5FD4-3C435609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1D1DA-981F-34E3-8130-A11B12BE4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F8053-2EAE-26D9-90E0-F9E8100C6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5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25280-AB85-7AD9-7AEC-D924F9CC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CB0A4-5D5D-565C-B393-F7933708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3E303-6CEF-8C53-35DD-A36E2A5E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0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C9EB-DE3E-4F5D-FD9C-0118245B3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81842-5D26-BF0D-8D76-8294DF123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90E01C-6070-F76B-5305-B3845051E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04CBB-90AC-3209-D1F8-0DFBAD041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468B0-14E2-B595-4C4F-2A039450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1E710-7C0E-FB84-7EE3-920CD3FF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4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7D12-51DE-4BA3-A61C-D39F06FE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35183-1773-8DAC-30A1-35B5383519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C00EA-ACFE-8F06-E7FB-AE2DA6F5C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E8038-247B-F060-712C-DD00D94E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34F11-7D87-CEF5-2488-5C6008BD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95CEB-9A03-CC4C-DA59-A53AF5E6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3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5F7FD1-6825-2F43-E882-0E5DA9F3E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B2598-8FDD-EDF2-95C7-7CD17ECB4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CF38F-DB60-753C-3C38-F0B9AA4C6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2D6CF-7E00-4664-BDA6-80420B7C5181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F887A-B485-B65F-FA8D-6921D4F4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295D7-54A8-A2F7-C5B3-C5136F434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B22E2-F898-4008-9BE5-FFF5A5E0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2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5173-882A-FB09-EFBC-C0C604AB5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8745" y="2183906"/>
            <a:ext cx="9144000" cy="222131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1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MSGERC/ECMM</a:t>
            </a:r>
            <a:br>
              <a:rPr lang="en-US" sz="31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1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Mycology Clinical Trial Response Criteria</a:t>
            </a:r>
            <a:br>
              <a:rPr lang="en-US" sz="31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en-US" sz="24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2700">
                <a:solidFill>
                  <a:schemeClr val="accent1"/>
                </a:solidFill>
              </a:rPr>
              <a:t>MSG Listening Session</a:t>
            </a:r>
            <a:br>
              <a:rPr lang="en-US" sz="2700">
                <a:solidFill>
                  <a:schemeClr val="accent1"/>
                </a:solidFill>
              </a:rPr>
            </a:br>
            <a:r>
              <a:rPr lang="en-US" sz="2700">
                <a:solidFill>
                  <a:schemeClr val="accent1"/>
                </a:solidFill>
              </a:rPr>
              <a:t>January 8, 2024</a:t>
            </a:r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25239104-0345-FDD8-A1B2-4C012F58E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100" y="323146"/>
            <a:ext cx="3425505" cy="101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7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67AD6-6EF8-3D26-3458-6F01AE3E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Mycology Clinical Trial Response Criteria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56FF8-EC0E-8294-9AAF-43C1F31A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3200">
                <a:solidFill>
                  <a:srgbClr val="000000"/>
                </a:solidFill>
                <a:latin typeface="Calibri" panose="020F0502020204030204" pitchFamily="34" charset="0"/>
              </a:rPr>
              <a:t>Fungal infections often present with unique clinical manifestations and have prolonged disease courses</a:t>
            </a:r>
          </a:p>
          <a:p>
            <a:pPr algn="l" rtl="0" fontAlgn="base"/>
            <a:r>
              <a:rPr lang="en-US" sz="3200">
                <a:solidFill>
                  <a:srgbClr val="000000"/>
                </a:solidFill>
                <a:latin typeface="Calibri" panose="020F0502020204030204" pitchFamily="34" charset="0"/>
              </a:rPr>
              <a:t>There is a need for reliable measures of clinical response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Traditional parameters may be subjective or insensitive</a:t>
            </a:r>
          </a:p>
          <a:p>
            <a:pPr lvl="2" fontAlgn="base"/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Clinical: ‘clinically improved’ or ‘resolution of signs and symptoms’</a:t>
            </a:r>
          </a:p>
          <a:p>
            <a:pPr lvl="2" fontAlgn="base"/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Radiological: ‘% reduction in size of lesion’ or ‘significant improvement’</a:t>
            </a:r>
          </a:p>
          <a:p>
            <a:pPr lvl="2" fontAlgn="base"/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Mycological: Fungal cultures are often negative or delayed 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Development of better objective parameters that can be </a:t>
            </a:r>
            <a:r>
              <a:rPr lang="en-US" sz="2800" u="sng">
                <a:solidFill>
                  <a:srgbClr val="000000"/>
                </a:solidFill>
                <a:latin typeface="Calibri" panose="020F0502020204030204" pitchFamily="34" charset="0"/>
              </a:rPr>
              <a:t>validated</a:t>
            </a:r>
          </a:p>
          <a:p>
            <a:pPr lvl="2" fontAlgn="base"/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Clinical</a:t>
            </a:r>
          </a:p>
          <a:p>
            <a:pPr lvl="2" fontAlgn="base"/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Laboratory-based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84341-EA9E-CC75-8699-C716FC866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529" y="230189"/>
            <a:ext cx="744392" cy="89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4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67AD6-6EF8-3D26-3458-6F01AE3E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Mycology Clinical Trial Response Criteria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56FF8-EC0E-8294-9AAF-43C1F31A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3200">
                <a:solidFill>
                  <a:srgbClr val="000000"/>
                </a:solidFill>
                <a:latin typeface="Calibri" panose="020F0502020204030204" pitchFamily="34" charset="0"/>
              </a:rPr>
              <a:t>Use of validated Patient Reported Outcomes (PROs)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May provide objective assessment of clinical responses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Should be standardized with exploratory studies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May be specific to different fungal diseases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Development of templates that may </a:t>
            </a:r>
            <a:r>
              <a:rPr lang="en-US" sz="2800">
                <a:latin typeface="Calibri" panose="020F0502020204030204" pitchFamily="34" charset="0"/>
              </a:rPr>
              <a:t>be</a:t>
            </a:r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 used across fungal diseases</a:t>
            </a:r>
          </a:p>
          <a:p>
            <a:pPr algn="l" rtl="0" fontAlgn="base"/>
            <a:r>
              <a:rPr lang="en-US" sz="3200">
                <a:solidFill>
                  <a:srgbClr val="000000"/>
                </a:solidFill>
                <a:latin typeface="Calibri" panose="020F0502020204030204" pitchFamily="34" charset="0"/>
              </a:rPr>
              <a:t>Increased use of non-culture diagnostic methodology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Provide an objective measure that may be more sensitive and rapidly available than culture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Validation is critical, though challenging for less common diseases</a:t>
            </a:r>
          </a:p>
          <a:p>
            <a:pPr lvl="1" fontAlgn="base"/>
            <a:r>
              <a:rPr lang="en-US" sz="2800">
                <a:solidFill>
                  <a:srgbClr val="000000"/>
                </a:solidFill>
                <a:latin typeface="Calibri" panose="020F0502020204030204" pitchFamily="34" charset="0"/>
              </a:rPr>
              <a:t>Development of novel testing methodologies</a:t>
            </a:r>
            <a:endParaRPr lang="en-US" sz="3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84341-EA9E-CC75-8699-C716FC866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529" y="230189"/>
            <a:ext cx="744392" cy="89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5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5F1E582C-28CF-9927-8537-3BB7DFF87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62" y="2637413"/>
            <a:ext cx="4667076" cy="138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7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A0E4472D57B4BAC778D171889AB01" ma:contentTypeVersion="17" ma:contentTypeDescription="Create a new document." ma:contentTypeScope="" ma:versionID="6a931cf0c309665917b958ae187bb414">
  <xsd:schema xmlns:xsd="http://www.w3.org/2001/XMLSchema" xmlns:xs="http://www.w3.org/2001/XMLSchema" xmlns:p="http://schemas.microsoft.com/office/2006/metadata/properties" xmlns:ns2="e2f6fb73-1b23-4b6a-bffc-47839f31ee74" xmlns:ns3="5791d5cc-fff0-4d52-85c5-843e3f941e97" targetNamespace="http://schemas.microsoft.com/office/2006/metadata/properties" ma:root="true" ma:fieldsID="7a58053da7ec4300b08284abbed952b7" ns2:_="" ns3:_="">
    <xsd:import namespace="e2f6fb73-1b23-4b6a-bffc-47839f31ee74"/>
    <xsd:import namespace="5791d5cc-fff0-4d52-85c5-843e3f941e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f6fb73-1b23-4b6a-bffc-47839f31ee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4d314b1-1c69-4210-8ab4-1e7bb76d73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1d5cc-fff0-4d52-85c5-843e3f941e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0e2f6a0-f4fb-4ea6-a9f3-65e3142f3524}" ma:internalName="TaxCatchAll" ma:showField="CatchAllData" ma:web="5791d5cc-fff0-4d52-85c5-843e3f941e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8B3A51-E689-464B-AC87-A49174562E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BE30C3-0E1A-44F8-85F1-B68BB2A40A48}">
  <ds:schemaRefs>
    <ds:schemaRef ds:uri="5791d5cc-fff0-4d52-85c5-843e3f941e97"/>
    <ds:schemaRef ds:uri="e2f6fb73-1b23-4b6a-bffc-47839f31ee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MSGERC/ECMM Mycology Clinical Trial Response Criteria  MSG Listening Session January 8, 2024</vt:lpstr>
      <vt:lpstr>Mycology Clinical Trial Response Criteria</vt:lpstr>
      <vt:lpstr>Mycology Clinical Trial Response Criteria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EXBLIFEP®  (cefepime/enmetazobactam)</dc:title>
  <dc:creator>Revankar, Sanjay</dc:creator>
  <cp:lastModifiedBy>Jennifer Cox</cp:lastModifiedBy>
  <cp:revision>1</cp:revision>
  <dcterms:created xsi:type="dcterms:W3CDTF">2023-07-18T19:26:58Z</dcterms:created>
  <dcterms:modified xsi:type="dcterms:W3CDTF">2024-01-08T13:45:03Z</dcterms:modified>
</cp:coreProperties>
</file>